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3" r:id="rId3"/>
    <p:sldId id="265" r:id="rId4"/>
    <p:sldId id="266" r:id="rId5"/>
    <p:sldId id="267" r:id="rId6"/>
    <p:sldId id="268" r:id="rId7"/>
    <p:sldId id="269" r:id="rId8"/>
    <p:sldId id="306" r:id="rId9"/>
    <p:sldId id="270" r:id="rId10"/>
    <p:sldId id="271" r:id="rId11"/>
    <p:sldId id="303" r:id="rId12"/>
    <p:sldId id="291" r:id="rId13"/>
    <p:sldId id="273" r:id="rId14"/>
    <p:sldId id="274" r:id="rId15"/>
    <p:sldId id="275" r:id="rId16"/>
    <p:sldId id="312" r:id="rId17"/>
    <p:sldId id="309" r:id="rId18"/>
    <p:sldId id="307" r:id="rId19"/>
    <p:sldId id="308" r:id="rId20"/>
    <p:sldId id="276" r:id="rId21"/>
    <p:sldId id="290" r:id="rId22"/>
  </p:sldIdLst>
  <p:sldSz cx="9144000" cy="5143500" type="screen16x9"/>
  <p:notesSz cx="6858000" cy="9144000"/>
  <p:defaultTextStyle>
    <a:defPPr>
      <a:defRPr lang="en-US"/>
    </a:defPPr>
    <a:lvl1pPr marL="0" algn="l" defTabSz="8163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68" algn="l" defTabSz="8163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336" algn="l" defTabSz="8163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505" algn="l" defTabSz="8163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673" algn="l" defTabSz="8163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841" algn="l" defTabSz="8163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9009" algn="l" defTabSz="8163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177" algn="l" defTabSz="8163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346" algn="l" defTabSz="8163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448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576" autoAdjust="0"/>
  </p:normalViewPr>
  <p:slideViewPr>
    <p:cSldViewPr>
      <p:cViewPr>
        <p:scale>
          <a:sx n="90" d="100"/>
          <a:sy n="90" d="100"/>
        </p:scale>
        <p:origin x="-1404" y="-50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74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0B1BE1-6745-4B61-B003-00E1C630B540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IN"/>
        </a:p>
      </dgm:t>
    </dgm:pt>
    <dgm:pt modelId="{2CA680FE-1263-422D-AC0D-A29C55F77576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IN" sz="1600" b="1" dirty="0" smtClean="0"/>
            <a:t>Strengthening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IN" sz="1600" b="1" dirty="0" smtClean="0"/>
            <a:t> of Infrastructure </a:t>
          </a:r>
        </a:p>
      </dgm:t>
    </dgm:pt>
    <dgm:pt modelId="{35605FD2-CA48-4A3E-BA21-C66905F383B0}" type="parTrans" cxnId="{91A6A841-348D-45AE-A478-BE1CF15541F1}">
      <dgm:prSet/>
      <dgm:spPr/>
      <dgm:t>
        <a:bodyPr/>
        <a:lstStyle/>
        <a:p>
          <a:endParaRPr lang="en-IN" sz="1400" b="0">
            <a:solidFill>
              <a:schemeClr val="tx1"/>
            </a:solidFill>
          </a:endParaRPr>
        </a:p>
      </dgm:t>
    </dgm:pt>
    <dgm:pt modelId="{CB57B774-9D53-4267-AD6C-AF33F205EF9B}" type="sibTrans" cxnId="{91A6A841-348D-45AE-A478-BE1CF15541F1}">
      <dgm:prSet/>
      <dgm:spPr/>
      <dgm:t>
        <a:bodyPr/>
        <a:lstStyle/>
        <a:p>
          <a:endParaRPr lang="en-IN" sz="1400" b="0">
            <a:solidFill>
              <a:schemeClr val="tx1"/>
            </a:solidFill>
          </a:endParaRPr>
        </a:p>
      </dgm:t>
    </dgm:pt>
    <dgm:pt modelId="{635AC4F3-BB7A-419D-81EB-AECAA389E98D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b="0" dirty="0" smtClean="0"/>
            <a:t> Creation of new facilities</a:t>
          </a:r>
          <a:endParaRPr lang="en-IN" sz="1600" b="0" dirty="0"/>
        </a:p>
      </dgm:t>
    </dgm:pt>
    <dgm:pt modelId="{EA506407-5709-4539-BFC2-0E382B7593B2}" type="parTrans" cxnId="{FECDD902-8D30-4313-B7F7-4E5A28E31A79}">
      <dgm:prSet/>
      <dgm:spPr/>
      <dgm:t>
        <a:bodyPr/>
        <a:lstStyle/>
        <a:p>
          <a:endParaRPr lang="en-IN" sz="1400" b="0">
            <a:solidFill>
              <a:schemeClr val="tx1"/>
            </a:solidFill>
          </a:endParaRPr>
        </a:p>
      </dgm:t>
    </dgm:pt>
    <dgm:pt modelId="{994DD602-0D98-455C-8BE2-AB740D17F515}" type="sibTrans" cxnId="{FECDD902-8D30-4313-B7F7-4E5A28E31A79}">
      <dgm:prSet/>
      <dgm:spPr/>
      <dgm:t>
        <a:bodyPr/>
        <a:lstStyle/>
        <a:p>
          <a:endParaRPr lang="en-IN" sz="1400" b="0">
            <a:solidFill>
              <a:schemeClr val="tx1"/>
            </a:solidFill>
          </a:endParaRPr>
        </a:p>
      </dgm:t>
    </dgm:pt>
    <dgm:pt modelId="{414BABEC-102D-4585-89D0-4A3D2F4CB9EE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b="1" smtClean="0"/>
            <a:t>Augmentation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b="1" smtClean="0"/>
            <a:t>of HR</a:t>
          </a:r>
          <a:endParaRPr lang="en-IN" sz="1600" b="1" dirty="0" smtClean="0"/>
        </a:p>
      </dgm:t>
    </dgm:pt>
    <dgm:pt modelId="{5BDE51C3-744C-42E0-ADB4-755DC8F39C3A}" type="parTrans" cxnId="{119E2F07-6C62-4568-8C74-7734E9C8B29F}">
      <dgm:prSet/>
      <dgm:spPr/>
      <dgm:t>
        <a:bodyPr/>
        <a:lstStyle/>
        <a:p>
          <a:endParaRPr lang="en-IN" sz="1400" b="0">
            <a:solidFill>
              <a:schemeClr val="tx1"/>
            </a:solidFill>
          </a:endParaRPr>
        </a:p>
      </dgm:t>
    </dgm:pt>
    <dgm:pt modelId="{8024ACB3-9EA4-4689-8C55-9E917B261E40}" type="sibTrans" cxnId="{119E2F07-6C62-4568-8C74-7734E9C8B29F}">
      <dgm:prSet/>
      <dgm:spPr/>
      <dgm:t>
        <a:bodyPr/>
        <a:lstStyle/>
        <a:p>
          <a:endParaRPr lang="en-IN" sz="1400" b="0">
            <a:solidFill>
              <a:schemeClr val="tx1"/>
            </a:solidFill>
          </a:endParaRPr>
        </a:p>
      </dgm:t>
    </dgm:pt>
    <dgm:pt modelId="{87D06E07-D56C-4A09-B1F5-B0E897470B21}">
      <dgm:prSet phldrT="[Text]" custT="1"/>
      <dgm:spPr/>
      <dgm:t>
        <a:bodyPr/>
        <a:lstStyle/>
        <a:p>
          <a:r>
            <a:rPr lang="en-US" sz="1400" b="0" dirty="0" smtClean="0"/>
            <a:t>Deployment of Medical  Officers and Paramedical Staff at U-PHCs and U-CHCs</a:t>
          </a:r>
          <a:endParaRPr lang="en-IN" sz="1400" b="0" dirty="0"/>
        </a:p>
      </dgm:t>
    </dgm:pt>
    <dgm:pt modelId="{AC2DC6CE-ABCB-4DAF-B8B7-CB2B4AA9F95E}" type="parTrans" cxnId="{0FE364CD-77D2-4A92-9284-713804D0751A}">
      <dgm:prSet/>
      <dgm:spPr/>
      <dgm:t>
        <a:bodyPr/>
        <a:lstStyle/>
        <a:p>
          <a:endParaRPr lang="en-IN" sz="1400" b="0">
            <a:solidFill>
              <a:schemeClr val="tx1"/>
            </a:solidFill>
          </a:endParaRPr>
        </a:p>
      </dgm:t>
    </dgm:pt>
    <dgm:pt modelId="{7FB60899-3091-4B00-8B63-CAA3C57262CD}" type="sibTrans" cxnId="{0FE364CD-77D2-4A92-9284-713804D0751A}">
      <dgm:prSet/>
      <dgm:spPr/>
      <dgm:t>
        <a:bodyPr/>
        <a:lstStyle/>
        <a:p>
          <a:endParaRPr lang="en-IN" sz="1400" b="0">
            <a:solidFill>
              <a:schemeClr val="tx1"/>
            </a:solidFill>
          </a:endParaRPr>
        </a:p>
      </dgm:t>
    </dgm:pt>
    <dgm:pt modelId="{0C47BC9B-6B36-4B9B-8141-E98BAF8A0A9E}">
      <dgm:prSet phldrT="[Text]" custT="1"/>
      <dgm:spPr/>
      <dgm:t>
        <a:bodyPr/>
        <a:lstStyle/>
        <a:p>
          <a:pPr algn="ctr"/>
          <a:r>
            <a:rPr lang="en-IN" sz="1600" b="1" dirty="0" smtClean="0"/>
            <a:t>Community Participation</a:t>
          </a:r>
          <a:endParaRPr lang="en-IN" sz="1600" b="1" dirty="0"/>
        </a:p>
      </dgm:t>
    </dgm:pt>
    <dgm:pt modelId="{2C287094-1C6C-44B5-A122-489DE8BB1ECA}" type="parTrans" cxnId="{83DA8CFC-3568-4981-904B-793F431DD2EC}">
      <dgm:prSet/>
      <dgm:spPr/>
      <dgm:t>
        <a:bodyPr/>
        <a:lstStyle/>
        <a:p>
          <a:endParaRPr lang="en-IN" sz="1400" b="0">
            <a:solidFill>
              <a:schemeClr val="tx1"/>
            </a:solidFill>
          </a:endParaRPr>
        </a:p>
      </dgm:t>
    </dgm:pt>
    <dgm:pt modelId="{5F8AAD69-EF48-470D-83F7-FDE93A78DE51}" type="sibTrans" cxnId="{83DA8CFC-3568-4981-904B-793F431DD2EC}">
      <dgm:prSet/>
      <dgm:spPr/>
      <dgm:t>
        <a:bodyPr/>
        <a:lstStyle/>
        <a:p>
          <a:endParaRPr lang="en-IN" sz="1400" b="0">
            <a:solidFill>
              <a:schemeClr val="tx1"/>
            </a:solidFill>
          </a:endParaRPr>
        </a:p>
      </dgm:t>
    </dgm:pt>
    <dgm:pt modelId="{973ADEC9-FBA5-4DFE-9645-CB927A84B3B9}">
      <dgm:prSet phldrT="[Text]" custT="1"/>
      <dgm:spPr/>
      <dgm:t>
        <a:bodyPr/>
        <a:lstStyle/>
        <a:p>
          <a:r>
            <a:rPr lang="en-IN" sz="1600" b="0" smtClean="0"/>
            <a:t>Mahila Arogya Samitis (MAS) </a:t>
          </a:r>
          <a:r>
            <a:rPr lang="en-US" sz="1600" b="0" smtClean="0"/>
            <a:t>and ASHAs</a:t>
          </a:r>
          <a:r>
            <a:rPr lang="en-IN" sz="1600" b="0" smtClean="0"/>
            <a:t> in slum areas</a:t>
          </a:r>
          <a:endParaRPr lang="en-IN" sz="1600" b="0" dirty="0"/>
        </a:p>
      </dgm:t>
    </dgm:pt>
    <dgm:pt modelId="{BEB609DA-5760-4E2C-8EB3-BA629279CC27}" type="parTrans" cxnId="{C0418173-0D45-4067-87DB-DC2C92299351}">
      <dgm:prSet/>
      <dgm:spPr/>
      <dgm:t>
        <a:bodyPr/>
        <a:lstStyle/>
        <a:p>
          <a:endParaRPr lang="en-IN" sz="1400" b="0">
            <a:solidFill>
              <a:schemeClr val="tx1"/>
            </a:solidFill>
          </a:endParaRPr>
        </a:p>
      </dgm:t>
    </dgm:pt>
    <dgm:pt modelId="{2CA312F1-FA1F-46C7-9C93-353728B1F85F}" type="sibTrans" cxnId="{C0418173-0D45-4067-87DB-DC2C92299351}">
      <dgm:prSet/>
      <dgm:spPr/>
      <dgm:t>
        <a:bodyPr/>
        <a:lstStyle/>
        <a:p>
          <a:endParaRPr lang="en-IN" sz="1400" b="0">
            <a:solidFill>
              <a:schemeClr val="tx1"/>
            </a:solidFill>
          </a:endParaRPr>
        </a:p>
      </dgm:t>
    </dgm:pt>
    <dgm:pt modelId="{5C3A41AD-39E8-4DBD-A22A-B63B2C7BA406}">
      <dgm:prSet phldrT="[Text]" custT="1"/>
      <dgm:spPr/>
      <dgm:t>
        <a:bodyPr/>
        <a:lstStyle/>
        <a:p>
          <a:pPr algn="ctr"/>
          <a:r>
            <a:rPr lang="en-IN" sz="1600" b="1" smtClean="0"/>
            <a:t>Urban Local Bodies (ULBs)</a:t>
          </a:r>
          <a:endParaRPr lang="en-IN" sz="1600" b="1" dirty="0"/>
        </a:p>
      </dgm:t>
    </dgm:pt>
    <dgm:pt modelId="{948A3563-B2FB-46AC-92A9-8A1953F8724A}" type="parTrans" cxnId="{2EFBDECA-C4E3-4600-8B83-E2949D83B3F5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382AA38A-D424-4188-B6C9-CDD9DC99115F}" type="sibTrans" cxnId="{2EFBDECA-C4E3-4600-8B83-E2949D83B3F5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2D4D61C9-2A1C-4ADA-A6A0-61FE16DF4EE4}">
      <dgm:prSet phldrT="[Text]" custT="1"/>
      <dgm:spPr/>
      <dgm:t>
        <a:bodyPr/>
        <a:lstStyle/>
        <a:p>
          <a:r>
            <a:rPr lang="en-IN" sz="1600" b="0" dirty="0" smtClean="0"/>
            <a:t>Involvement of ULBs in planning, implementation and monitoring of the program</a:t>
          </a:r>
          <a:endParaRPr lang="en-IN" sz="1600" b="0" dirty="0"/>
        </a:p>
      </dgm:t>
    </dgm:pt>
    <dgm:pt modelId="{FA5F379D-BA13-4405-8833-F8B3BC3D48CA}" type="parTrans" cxnId="{ACE77A5E-1FE9-4866-9996-E432487BD1EC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F453C389-E8C6-42BC-B283-0443CD0E7905}" type="sibTrans" cxnId="{ACE77A5E-1FE9-4866-9996-E432487BD1EC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48AE77EA-376D-478D-8E82-EA11C48E3E9E}">
      <dgm:prSet phldrT="[Text]" custT="1"/>
      <dgm:spPr/>
      <dgm:t>
        <a:bodyPr/>
        <a:lstStyle/>
        <a:p>
          <a:pPr algn="ctr"/>
          <a:r>
            <a:rPr lang="en-IN" sz="1600" b="1" dirty="0" smtClean="0"/>
            <a:t>Inter and Intra Sectoral Coordination</a:t>
          </a:r>
          <a:endParaRPr lang="en-IN" sz="1600" b="1" dirty="0"/>
        </a:p>
      </dgm:t>
    </dgm:pt>
    <dgm:pt modelId="{C5777472-0BDD-44D0-ACAE-DD4073D391BB}" type="parTrans" cxnId="{62AEDA8C-8746-41F3-9B76-83F7631574D8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47FCBE74-EEEA-477E-9CFA-A548DB97FCDE}" type="sibTrans" cxnId="{62AEDA8C-8746-41F3-9B76-83F7631574D8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5DF43AC8-71A0-461B-9F46-ACCCCE9600D2}">
      <dgm:prSet phldrT="[Text]" custT="1"/>
      <dgm:spPr/>
      <dgm:t>
        <a:bodyPr/>
        <a:lstStyle/>
        <a:p>
          <a:r>
            <a:rPr lang="en-US" sz="1600" b="0" smtClean="0"/>
            <a:t>Convergence with all National Health Programs </a:t>
          </a:r>
          <a:r>
            <a:rPr lang="en-IN" sz="1600" b="0" smtClean="0"/>
            <a:t> and other Ministries  (Drinking Water, Sanitation, Housing, WCD etc)</a:t>
          </a:r>
          <a:endParaRPr lang="en-IN" sz="1600" b="0" dirty="0"/>
        </a:p>
      </dgm:t>
    </dgm:pt>
    <dgm:pt modelId="{20B2D43A-5800-4F75-A3D2-CC3FAEB2E8EC}" type="parTrans" cxnId="{3FB1F14B-75CD-42D8-BA59-028AF8562A2A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E62DC9C6-457B-4CDC-A006-7D3DAAA0B78C}" type="sibTrans" cxnId="{3FB1F14B-75CD-42D8-BA59-028AF8562A2A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EF142184-4FF6-4FFD-ABF9-4DBE4109C897}">
      <dgm:prSet phldrT="[Text]" custT="1"/>
      <dgm:spPr/>
      <dgm:t>
        <a:bodyPr/>
        <a:lstStyle/>
        <a:p>
          <a:pPr algn="ctr"/>
          <a:r>
            <a:rPr lang="en-IN" sz="1600" b="1" dirty="0" smtClean="0"/>
            <a:t>Capacity building of stakeholders </a:t>
          </a:r>
          <a:endParaRPr lang="en-IN" sz="1600" b="1" dirty="0"/>
        </a:p>
      </dgm:t>
    </dgm:pt>
    <dgm:pt modelId="{344D5055-756E-4588-8B6F-4B9FF47F08DC}" type="parTrans" cxnId="{1AD1DEBD-6CFB-49C0-9CB6-93659BF458DC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D7F6D11F-9E2E-489B-9203-EC9F54461CB1}" type="sibTrans" cxnId="{1AD1DEBD-6CFB-49C0-9CB6-93659BF458DC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D3EA614E-EFB7-447F-B4C0-474FF10CC82A}">
      <dgm:prSet phldrT="[Text]" custT="1"/>
      <dgm:spPr/>
      <dgm:t>
        <a:bodyPr/>
        <a:lstStyle/>
        <a:p>
          <a:r>
            <a:rPr lang="en-IN" sz="1600" b="0" smtClean="0"/>
            <a:t>ULBs/ Medical and Paramedical staff/ASHA, MAS</a:t>
          </a:r>
          <a:endParaRPr lang="en-IN" sz="1600" b="0" dirty="0"/>
        </a:p>
      </dgm:t>
    </dgm:pt>
    <dgm:pt modelId="{DAC21D68-4E60-4EDA-8D3F-15CFEDE85CDC}" type="parTrans" cxnId="{277A2DC7-8A84-475A-8E8C-3C3144F1B6DB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E382E5D6-1845-4DF4-8BB9-9BC682843CA4}" type="sibTrans" cxnId="{277A2DC7-8A84-475A-8E8C-3C3144F1B6DB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C26E905F-E521-469A-84E9-E8887FDDF405}">
      <dgm:prSet phldrT="[Text]" custT="1"/>
      <dgm:spPr/>
      <dgm:t>
        <a:bodyPr/>
        <a:lstStyle/>
        <a:p>
          <a:pPr algn="ctr"/>
          <a:r>
            <a:rPr lang="en-IN" sz="1600" b="1" smtClean="0"/>
            <a:t>Use of ICT</a:t>
          </a:r>
          <a:endParaRPr lang="en-IN" sz="1600" b="1" dirty="0"/>
        </a:p>
      </dgm:t>
    </dgm:pt>
    <dgm:pt modelId="{544F4254-324F-40D9-A1FE-AF35A05D31F8}" type="parTrans" cxnId="{F3B87B09-A90A-4BC9-B6E7-1B51DD6C5E4E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B0CB6D96-1D0F-429B-B755-82BB63C70AA9}" type="sibTrans" cxnId="{F3B87B09-A90A-4BC9-B6E7-1B51DD6C5E4E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CFA233A5-F642-4E85-8C21-4B1A3AE8550B}">
      <dgm:prSet phldrT="[Text]" custT="1"/>
      <dgm:spPr/>
      <dgm:t>
        <a:bodyPr/>
        <a:lstStyle/>
        <a:p>
          <a:r>
            <a:rPr lang="en-IN" sz="1600" b="0" smtClean="0"/>
            <a:t>For better service delivery, improved surveillance and monitoring</a:t>
          </a:r>
          <a:endParaRPr lang="en-IN" sz="1600" b="0" dirty="0"/>
        </a:p>
      </dgm:t>
    </dgm:pt>
    <dgm:pt modelId="{73E2195E-043F-4654-99B7-208A5B4CF3C4}" type="parTrans" cxnId="{B25109E5-A404-4B69-A5CC-01186BEA3116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16E5C96D-4A91-4200-8BB5-B929E25588FF}" type="sibTrans" cxnId="{B25109E5-A404-4B69-A5CC-01186BEA3116}">
      <dgm:prSet/>
      <dgm:spPr/>
      <dgm:t>
        <a:bodyPr/>
        <a:lstStyle/>
        <a:p>
          <a:endParaRPr lang="en-US" sz="1400" b="0">
            <a:solidFill>
              <a:schemeClr val="tx1"/>
            </a:solidFill>
          </a:endParaRPr>
        </a:p>
      </dgm:t>
    </dgm:pt>
    <dgm:pt modelId="{0498B6B1-6AF5-48F0-8906-03FF47046053}">
      <dgm:prSet phldrT="[Text]" custT="1"/>
      <dgm:spPr/>
      <dgm:t>
        <a:bodyPr/>
        <a:lstStyle/>
        <a:p>
          <a:r>
            <a:rPr lang="en-US" sz="1400" b="0" smtClean="0"/>
            <a:t>Engagement of ANMs</a:t>
          </a:r>
          <a:endParaRPr lang="en-IN" sz="1400" b="0" dirty="0"/>
        </a:p>
      </dgm:t>
    </dgm:pt>
    <dgm:pt modelId="{6D3563B9-43C6-4E21-BB82-DEC644E39FD6}" type="parTrans" cxnId="{9DC40CE8-C5C1-4024-B0D8-45076BBF6196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977644BB-662C-4C57-944E-80225814B61B}" type="sibTrans" cxnId="{9DC40CE8-C5C1-4024-B0D8-45076BBF6196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0FA926B-91E7-465B-8C5B-253831FBC618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IN" sz="1600" b="0" dirty="0" smtClean="0"/>
            <a:t> Rationalization and strengthening of the existing urban primary health structures (UFWCs, UHPs,  Urban RCH Centres, Dispensaries)</a:t>
          </a:r>
          <a:endParaRPr lang="en-IN" sz="1600" b="0" dirty="0"/>
        </a:p>
      </dgm:t>
    </dgm:pt>
    <dgm:pt modelId="{6B9D3F34-3C2B-433A-B0C6-B92D208E9368}" type="parTrans" cxnId="{7B2543FE-2E9A-4433-AED7-D43FFD0CEAE0}">
      <dgm:prSet/>
      <dgm:spPr/>
      <dgm:t>
        <a:bodyPr/>
        <a:lstStyle/>
        <a:p>
          <a:endParaRPr lang="en-IN" sz="1600">
            <a:solidFill>
              <a:schemeClr val="tx1"/>
            </a:solidFill>
          </a:endParaRPr>
        </a:p>
      </dgm:t>
    </dgm:pt>
    <dgm:pt modelId="{42BB6AE1-5FCA-4816-B301-E7381232EBD6}" type="sibTrans" cxnId="{7B2543FE-2E9A-4433-AED7-D43FFD0CEAE0}">
      <dgm:prSet/>
      <dgm:spPr/>
      <dgm:t>
        <a:bodyPr/>
        <a:lstStyle/>
        <a:p>
          <a:endParaRPr lang="en-IN" sz="1600">
            <a:solidFill>
              <a:schemeClr val="tx1"/>
            </a:solidFill>
          </a:endParaRPr>
        </a:p>
      </dgm:t>
    </dgm:pt>
    <dgm:pt modelId="{A16206F0-4DA7-4696-89D1-8936FEC2B1FC}" type="pres">
      <dgm:prSet presAssocID="{F30B1BE1-6745-4B61-B003-00E1C630B54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33E6EB5-93B0-4C15-8A9B-BD12921F7BA1}" type="pres">
      <dgm:prSet presAssocID="{2CA680FE-1263-422D-AC0D-A29C55F77576}" presName="linNode" presStyleCnt="0"/>
      <dgm:spPr/>
      <dgm:t>
        <a:bodyPr/>
        <a:lstStyle/>
        <a:p>
          <a:endParaRPr lang="en-US"/>
        </a:p>
      </dgm:t>
    </dgm:pt>
    <dgm:pt modelId="{6E54940A-0540-421B-B531-3CB758FF4146}" type="pres">
      <dgm:prSet presAssocID="{2CA680FE-1263-422D-AC0D-A29C55F77576}" presName="parentText" presStyleLbl="node1" presStyleIdx="0" presStyleCnt="7" custScaleX="102080" custScaleY="144726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B963A9B-D3DF-4EBF-8C75-AC1F0E29F0FA}" type="pres">
      <dgm:prSet presAssocID="{2CA680FE-1263-422D-AC0D-A29C55F77576}" presName="descendantText" presStyleLbl="alignAccFollowNode1" presStyleIdx="0" presStyleCnt="7" custScaleX="178902" custScaleY="159403" custLinFactNeighborY="-76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B276929-6692-4481-9A00-4E1B8AEC2536}" type="pres">
      <dgm:prSet presAssocID="{CB57B774-9D53-4267-AD6C-AF33F205EF9B}" presName="sp" presStyleCnt="0"/>
      <dgm:spPr/>
      <dgm:t>
        <a:bodyPr/>
        <a:lstStyle/>
        <a:p>
          <a:endParaRPr lang="en-US"/>
        </a:p>
      </dgm:t>
    </dgm:pt>
    <dgm:pt modelId="{E27A6918-01DD-420B-82E2-EC6D226F1C84}" type="pres">
      <dgm:prSet presAssocID="{414BABEC-102D-4585-89D0-4A3D2F4CB9EE}" presName="linNode" presStyleCnt="0"/>
      <dgm:spPr/>
      <dgm:t>
        <a:bodyPr/>
        <a:lstStyle/>
        <a:p>
          <a:endParaRPr lang="en-US"/>
        </a:p>
      </dgm:t>
    </dgm:pt>
    <dgm:pt modelId="{2EC2AB07-0084-4F8A-9EBC-3E20E46D980D}" type="pres">
      <dgm:prSet presAssocID="{414BABEC-102D-4585-89D0-4A3D2F4CB9EE}" presName="parentText" presStyleLbl="node1" presStyleIdx="1" presStyleCnt="7" custScaleX="102103" custLinFactNeighborY="4559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24175D78-A1CC-4200-B420-D3B178AF8E47}" type="pres">
      <dgm:prSet presAssocID="{414BABEC-102D-4585-89D0-4A3D2F4CB9EE}" presName="descendantText" presStyleLbl="alignAccFollowNode1" presStyleIdx="1" presStyleCnt="7" custScaleX="179834" custScaleY="112888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0ADFA8E2-89F1-4A41-BFEE-0103BEA4209A}" type="pres">
      <dgm:prSet presAssocID="{8024ACB3-9EA4-4689-8C55-9E917B261E40}" presName="sp" presStyleCnt="0"/>
      <dgm:spPr/>
      <dgm:t>
        <a:bodyPr/>
        <a:lstStyle/>
        <a:p>
          <a:endParaRPr lang="en-US"/>
        </a:p>
      </dgm:t>
    </dgm:pt>
    <dgm:pt modelId="{D930939E-E95F-46BB-AAA1-CDE6678CF1D3}" type="pres">
      <dgm:prSet presAssocID="{0C47BC9B-6B36-4B9B-8141-E98BAF8A0A9E}" presName="linNode" presStyleCnt="0"/>
      <dgm:spPr/>
      <dgm:t>
        <a:bodyPr/>
        <a:lstStyle/>
        <a:p>
          <a:endParaRPr lang="en-US"/>
        </a:p>
      </dgm:t>
    </dgm:pt>
    <dgm:pt modelId="{CE8D045A-A164-468B-AE3B-B3A7C6E12310}" type="pres">
      <dgm:prSet presAssocID="{0C47BC9B-6B36-4B9B-8141-E98BAF8A0A9E}" presName="parentText" presStyleLbl="node1" presStyleIdx="2" presStyleCnt="7" custScaleX="10210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01E8FD5F-4824-453D-ABFC-BA950BD8EF2F}" type="pres">
      <dgm:prSet presAssocID="{0C47BC9B-6B36-4B9B-8141-E98BAF8A0A9E}" presName="descendantText" presStyleLbl="alignAccFollowNode1" presStyleIdx="2" presStyleCnt="7" custScaleX="179834" custScaleY="112888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DC046448-18C3-42F6-ABC8-9BBCB38D6FAB}" type="pres">
      <dgm:prSet presAssocID="{5F8AAD69-EF48-470D-83F7-FDE93A78DE51}" presName="sp" presStyleCnt="0"/>
      <dgm:spPr/>
      <dgm:t>
        <a:bodyPr/>
        <a:lstStyle/>
        <a:p>
          <a:endParaRPr lang="en-US"/>
        </a:p>
      </dgm:t>
    </dgm:pt>
    <dgm:pt modelId="{43A2BD40-4FCD-40C6-92CE-C71AB9B73AEC}" type="pres">
      <dgm:prSet presAssocID="{5C3A41AD-39E8-4DBD-A22A-B63B2C7BA406}" presName="linNode" presStyleCnt="0"/>
      <dgm:spPr/>
      <dgm:t>
        <a:bodyPr/>
        <a:lstStyle/>
        <a:p>
          <a:endParaRPr lang="en-US"/>
        </a:p>
      </dgm:t>
    </dgm:pt>
    <dgm:pt modelId="{BBE4F406-78F9-462A-A695-18AC91610254}" type="pres">
      <dgm:prSet presAssocID="{5C3A41AD-39E8-4DBD-A22A-B63B2C7BA406}" presName="parentText" presStyleLbl="node1" presStyleIdx="3" presStyleCnt="7" custScaleX="10210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53B0FF-19B5-4485-AA1A-C4EC06836BAD}" type="pres">
      <dgm:prSet presAssocID="{5C3A41AD-39E8-4DBD-A22A-B63B2C7BA406}" presName="descendantText" presStyleLbl="alignAccFollowNode1" presStyleIdx="3" presStyleCnt="7" custScaleX="179834" custScaleY="1128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100C45-E499-4385-B4BA-7B5C1C2F3B81}" type="pres">
      <dgm:prSet presAssocID="{382AA38A-D424-4188-B6C9-CDD9DC99115F}" presName="sp" presStyleCnt="0"/>
      <dgm:spPr/>
      <dgm:t>
        <a:bodyPr/>
        <a:lstStyle/>
        <a:p>
          <a:endParaRPr lang="en-US"/>
        </a:p>
      </dgm:t>
    </dgm:pt>
    <dgm:pt modelId="{2D6525F4-DD62-4F90-A553-D07A44C8314B}" type="pres">
      <dgm:prSet presAssocID="{48AE77EA-376D-478D-8E82-EA11C48E3E9E}" presName="linNode" presStyleCnt="0"/>
      <dgm:spPr/>
      <dgm:t>
        <a:bodyPr/>
        <a:lstStyle/>
        <a:p>
          <a:endParaRPr lang="en-US"/>
        </a:p>
      </dgm:t>
    </dgm:pt>
    <dgm:pt modelId="{9B92C76D-3843-4C04-9632-4E234C054ECA}" type="pres">
      <dgm:prSet presAssocID="{48AE77EA-376D-478D-8E82-EA11C48E3E9E}" presName="parentText" presStyleLbl="node1" presStyleIdx="4" presStyleCnt="7" custScaleX="10210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8D4DA7-29B8-475C-8A87-BB55B2E60F3B}" type="pres">
      <dgm:prSet presAssocID="{48AE77EA-376D-478D-8E82-EA11C48E3E9E}" presName="descendantText" presStyleLbl="alignAccFollowNode1" presStyleIdx="4" presStyleCnt="7" custScaleX="179834" custScaleY="1128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27EED2-4DCA-47A6-97A9-44B29E9A56D9}" type="pres">
      <dgm:prSet presAssocID="{47FCBE74-EEEA-477E-9CFA-A548DB97FCDE}" presName="sp" presStyleCnt="0"/>
      <dgm:spPr/>
      <dgm:t>
        <a:bodyPr/>
        <a:lstStyle/>
        <a:p>
          <a:endParaRPr lang="en-US"/>
        </a:p>
      </dgm:t>
    </dgm:pt>
    <dgm:pt modelId="{45E473FA-B882-492F-9CF9-B9C8946AC80F}" type="pres">
      <dgm:prSet presAssocID="{EF142184-4FF6-4FFD-ABF9-4DBE4109C897}" presName="linNode" presStyleCnt="0"/>
      <dgm:spPr/>
      <dgm:t>
        <a:bodyPr/>
        <a:lstStyle/>
        <a:p>
          <a:endParaRPr lang="en-US"/>
        </a:p>
      </dgm:t>
    </dgm:pt>
    <dgm:pt modelId="{FEC2A675-D4AB-4DC7-8AA5-9C56395CDB2C}" type="pres">
      <dgm:prSet presAssocID="{EF142184-4FF6-4FFD-ABF9-4DBE4109C897}" presName="parentText" presStyleLbl="node1" presStyleIdx="5" presStyleCnt="7" custScaleX="10210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C8775-7342-45DE-AAB9-77AC61ABBCC8}" type="pres">
      <dgm:prSet presAssocID="{EF142184-4FF6-4FFD-ABF9-4DBE4109C897}" presName="descendantText" presStyleLbl="alignAccFollowNode1" presStyleIdx="5" presStyleCnt="7" custScaleX="179834" custScaleY="1128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FBD1C3-5312-4AB1-843C-C26F78718368}" type="pres">
      <dgm:prSet presAssocID="{D7F6D11F-9E2E-489B-9203-EC9F54461CB1}" presName="sp" presStyleCnt="0"/>
      <dgm:spPr/>
      <dgm:t>
        <a:bodyPr/>
        <a:lstStyle/>
        <a:p>
          <a:endParaRPr lang="en-US"/>
        </a:p>
      </dgm:t>
    </dgm:pt>
    <dgm:pt modelId="{D21E329B-282F-4E9A-A7B6-BC7EE6C5D545}" type="pres">
      <dgm:prSet presAssocID="{C26E905F-E521-469A-84E9-E8887FDDF405}" presName="linNode" presStyleCnt="0"/>
      <dgm:spPr/>
      <dgm:t>
        <a:bodyPr/>
        <a:lstStyle/>
        <a:p>
          <a:endParaRPr lang="en-US"/>
        </a:p>
      </dgm:t>
    </dgm:pt>
    <dgm:pt modelId="{CC33220C-1295-4918-8A4B-4307F3B8E1F1}" type="pres">
      <dgm:prSet presAssocID="{C26E905F-E521-469A-84E9-E8887FDDF405}" presName="parentText" presStyleLbl="node1" presStyleIdx="6" presStyleCnt="7" custScaleX="10210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C555B9-6F8F-4741-9B31-2E86879A4D30}" type="pres">
      <dgm:prSet presAssocID="{C26E905F-E521-469A-84E9-E8887FDDF405}" presName="descendantText" presStyleLbl="alignAccFollowNode1" presStyleIdx="6" presStyleCnt="7" custScaleX="179834" custScaleY="1128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AEDA8C-8746-41F3-9B76-83F7631574D8}" srcId="{F30B1BE1-6745-4B61-B003-00E1C630B540}" destId="{48AE77EA-376D-478D-8E82-EA11C48E3E9E}" srcOrd="4" destOrd="0" parTransId="{C5777472-0BDD-44D0-ACAE-DD4073D391BB}" sibTransId="{47FCBE74-EEEA-477E-9CFA-A548DB97FCDE}"/>
    <dgm:cxn modelId="{ACE77A5E-1FE9-4866-9996-E432487BD1EC}" srcId="{5C3A41AD-39E8-4DBD-A22A-B63B2C7BA406}" destId="{2D4D61C9-2A1C-4ADA-A6A0-61FE16DF4EE4}" srcOrd="0" destOrd="0" parTransId="{FA5F379D-BA13-4405-8833-F8B3BC3D48CA}" sibTransId="{F453C389-E8C6-42BC-B283-0443CD0E7905}"/>
    <dgm:cxn modelId="{FECDD902-8D30-4313-B7F7-4E5A28E31A79}" srcId="{2CA680FE-1263-422D-AC0D-A29C55F77576}" destId="{635AC4F3-BB7A-419D-81EB-AECAA389E98D}" srcOrd="0" destOrd="0" parTransId="{EA506407-5709-4539-BFC2-0E382B7593B2}" sibTransId="{994DD602-0D98-455C-8BE2-AB740D17F515}"/>
    <dgm:cxn modelId="{0EF02FA6-BAAE-4D6B-ADE4-417E627ACFD5}" type="presOf" srcId="{973ADEC9-FBA5-4DFE-9645-CB927A84B3B9}" destId="{01E8FD5F-4824-453D-ABFC-BA950BD8EF2F}" srcOrd="0" destOrd="0" presId="urn:microsoft.com/office/officeart/2005/8/layout/vList5"/>
    <dgm:cxn modelId="{C0418173-0D45-4067-87DB-DC2C92299351}" srcId="{0C47BC9B-6B36-4B9B-8141-E98BAF8A0A9E}" destId="{973ADEC9-FBA5-4DFE-9645-CB927A84B3B9}" srcOrd="0" destOrd="0" parTransId="{BEB609DA-5760-4E2C-8EB3-BA629279CC27}" sibTransId="{2CA312F1-FA1F-46C7-9C93-353728B1F85F}"/>
    <dgm:cxn modelId="{0FE364CD-77D2-4A92-9284-713804D0751A}" srcId="{414BABEC-102D-4585-89D0-4A3D2F4CB9EE}" destId="{87D06E07-D56C-4A09-B1F5-B0E897470B21}" srcOrd="0" destOrd="0" parTransId="{AC2DC6CE-ABCB-4DAF-B8B7-CB2B4AA9F95E}" sibTransId="{7FB60899-3091-4B00-8B63-CAA3C57262CD}"/>
    <dgm:cxn modelId="{119E2F07-6C62-4568-8C74-7734E9C8B29F}" srcId="{F30B1BE1-6745-4B61-B003-00E1C630B540}" destId="{414BABEC-102D-4585-89D0-4A3D2F4CB9EE}" srcOrd="1" destOrd="0" parTransId="{5BDE51C3-744C-42E0-ADB4-755DC8F39C3A}" sibTransId="{8024ACB3-9EA4-4689-8C55-9E917B261E40}"/>
    <dgm:cxn modelId="{31984303-4743-4CA8-90F3-84D3B9FC75FF}" type="presOf" srcId="{414BABEC-102D-4585-89D0-4A3D2F4CB9EE}" destId="{2EC2AB07-0084-4F8A-9EBC-3E20E46D980D}" srcOrd="0" destOrd="0" presId="urn:microsoft.com/office/officeart/2005/8/layout/vList5"/>
    <dgm:cxn modelId="{3FB1F14B-75CD-42D8-BA59-028AF8562A2A}" srcId="{48AE77EA-376D-478D-8E82-EA11C48E3E9E}" destId="{5DF43AC8-71A0-461B-9F46-ACCCCE9600D2}" srcOrd="0" destOrd="0" parTransId="{20B2D43A-5800-4F75-A3D2-CC3FAEB2E8EC}" sibTransId="{E62DC9C6-457B-4CDC-A006-7D3DAAA0B78C}"/>
    <dgm:cxn modelId="{F2CFB32B-092F-4C9D-8A86-25EF7EB3C543}" type="presOf" srcId="{F30B1BE1-6745-4B61-B003-00E1C630B540}" destId="{A16206F0-4DA7-4696-89D1-8936FEC2B1FC}" srcOrd="0" destOrd="0" presId="urn:microsoft.com/office/officeart/2005/8/layout/vList5"/>
    <dgm:cxn modelId="{722B3BF9-3452-4F50-AD14-848DC38D1B72}" type="presOf" srcId="{CFA233A5-F642-4E85-8C21-4B1A3AE8550B}" destId="{82C555B9-6F8F-4741-9B31-2E86879A4D30}" srcOrd="0" destOrd="0" presId="urn:microsoft.com/office/officeart/2005/8/layout/vList5"/>
    <dgm:cxn modelId="{08201E95-4F15-418B-9DFA-6D6889153D20}" type="presOf" srcId="{0498B6B1-6AF5-48F0-8906-03FF47046053}" destId="{24175D78-A1CC-4200-B420-D3B178AF8E47}" srcOrd="0" destOrd="1" presId="urn:microsoft.com/office/officeart/2005/8/layout/vList5"/>
    <dgm:cxn modelId="{83DA8CFC-3568-4981-904B-793F431DD2EC}" srcId="{F30B1BE1-6745-4B61-B003-00E1C630B540}" destId="{0C47BC9B-6B36-4B9B-8141-E98BAF8A0A9E}" srcOrd="2" destOrd="0" parTransId="{2C287094-1C6C-44B5-A122-489DE8BB1ECA}" sibTransId="{5F8AAD69-EF48-470D-83F7-FDE93A78DE51}"/>
    <dgm:cxn modelId="{F3B87B09-A90A-4BC9-B6E7-1B51DD6C5E4E}" srcId="{F30B1BE1-6745-4B61-B003-00E1C630B540}" destId="{C26E905F-E521-469A-84E9-E8887FDDF405}" srcOrd="6" destOrd="0" parTransId="{544F4254-324F-40D9-A1FE-AF35A05D31F8}" sibTransId="{B0CB6D96-1D0F-429B-B755-82BB63C70AA9}"/>
    <dgm:cxn modelId="{7DF659C6-692A-4977-AE25-92322EC39CF5}" type="presOf" srcId="{C26E905F-E521-469A-84E9-E8887FDDF405}" destId="{CC33220C-1295-4918-8A4B-4307F3B8E1F1}" srcOrd="0" destOrd="0" presId="urn:microsoft.com/office/officeart/2005/8/layout/vList5"/>
    <dgm:cxn modelId="{91A6A841-348D-45AE-A478-BE1CF15541F1}" srcId="{F30B1BE1-6745-4B61-B003-00E1C630B540}" destId="{2CA680FE-1263-422D-AC0D-A29C55F77576}" srcOrd="0" destOrd="0" parTransId="{35605FD2-CA48-4A3E-BA21-C66905F383B0}" sibTransId="{CB57B774-9D53-4267-AD6C-AF33F205EF9B}"/>
    <dgm:cxn modelId="{9D66A787-5C77-42F1-9DF7-F752B7CBC9DA}" type="presOf" srcId="{0C47BC9B-6B36-4B9B-8141-E98BAF8A0A9E}" destId="{CE8D045A-A164-468B-AE3B-B3A7C6E12310}" srcOrd="0" destOrd="0" presId="urn:microsoft.com/office/officeart/2005/8/layout/vList5"/>
    <dgm:cxn modelId="{1923B369-55CF-4344-B833-AEE6BB198339}" type="presOf" srcId="{E0FA926B-91E7-465B-8C5B-253831FBC618}" destId="{BB963A9B-D3DF-4EBF-8C75-AC1F0E29F0FA}" srcOrd="0" destOrd="1" presId="urn:microsoft.com/office/officeart/2005/8/layout/vList5"/>
    <dgm:cxn modelId="{BF962408-A14B-4179-8FE6-B0093383D16F}" type="presOf" srcId="{EF142184-4FF6-4FFD-ABF9-4DBE4109C897}" destId="{FEC2A675-D4AB-4DC7-8AA5-9C56395CDB2C}" srcOrd="0" destOrd="0" presId="urn:microsoft.com/office/officeart/2005/8/layout/vList5"/>
    <dgm:cxn modelId="{2EFBDECA-C4E3-4600-8B83-E2949D83B3F5}" srcId="{F30B1BE1-6745-4B61-B003-00E1C630B540}" destId="{5C3A41AD-39E8-4DBD-A22A-B63B2C7BA406}" srcOrd="3" destOrd="0" parTransId="{948A3563-B2FB-46AC-92A9-8A1953F8724A}" sibTransId="{382AA38A-D424-4188-B6C9-CDD9DC99115F}"/>
    <dgm:cxn modelId="{9196ECDA-A32C-4D80-871A-751526E887C3}" type="presOf" srcId="{635AC4F3-BB7A-419D-81EB-AECAA389E98D}" destId="{BB963A9B-D3DF-4EBF-8C75-AC1F0E29F0FA}" srcOrd="0" destOrd="0" presId="urn:microsoft.com/office/officeart/2005/8/layout/vList5"/>
    <dgm:cxn modelId="{B25109E5-A404-4B69-A5CC-01186BEA3116}" srcId="{C26E905F-E521-469A-84E9-E8887FDDF405}" destId="{CFA233A5-F642-4E85-8C21-4B1A3AE8550B}" srcOrd="0" destOrd="0" parTransId="{73E2195E-043F-4654-99B7-208A5B4CF3C4}" sibTransId="{16E5C96D-4A91-4200-8BB5-B929E25588FF}"/>
    <dgm:cxn modelId="{B2D65608-0E0D-46F6-94FF-AD051BFB61FB}" type="presOf" srcId="{2D4D61C9-2A1C-4ADA-A6A0-61FE16DF4EE4}" destId="{FF53B0FF-19B5-4485-AA1A-C4EC06836BAD}" srcOrd="0" destOrd="0" presId="urn:microsoft.com/office/officeart/2005/8/layout/vList5"/>
    <dgm:cxn modelId="{18DC5D94-03F0-425D-8E7A-4A605A8FE1B1}" type="presOf" srcId="{48AE77EA-376D-478D-8E82-EA11C48E3E9E}" destId="{9B92C76D-3843-4C04-9632-4E234C054ECA}" srcOrd="0" destOrd="0" presId="urn:microsoft.com/office/officeart/2005/8/layout/vList5"/>
    <dgm:cxn modelId="{1AD1DEBD-6CFB-49C0-9CB6-93659BF458DC}" srcId="{F30B1BE1-6745-4B61-B003-00E1C630B540}" destId="{EF142184-4FF6-4FFD-ABF9-4DBE4109C897}" srcOrd="5" destOrd="0" parTransId="{344D5055-756E-4588-8B6F-4B9FF47F08DC}" sibTransId="{D7F6D11F-9E2E-489B-9203-EC9F54461CB1}"/>
    <dgm:cxn modelId="{7B2543FE-2E9A-4433-AED7-D43FFD0CEAE0}" srcId="{2CA680FE-1263-422D-AC0D-A29C55F77576}" destId="{E0FA926B-91E7-465B-8C5B-253831FBC618}" srcOrd="1" destOrd="0" parTransId="{6B9D3F34-3C2B-433A-B0C6-B92D208E9368}" sibTransId="{42BB6AE1-5FCA-4816-B301-E7381232EBD6}"/>
    <dgm:cxn modelId="{0E781994-01BE-49C2-B8F1-E2F08299CBCC}" type="presOf" srcId="{2CA680FE-1263-422D-AC0D-A29C55F77576}" destId="{6E54940A-0540-421B-B531-3CB758FF4146}" srcOrd="0" destOrd="0" presId="urn:microsoft.com/office/officeart/2005/8/layout/vList5"/>
    <dgm:cxn modelId="{692B67F4-F43D-4030-9D53-2677C6282FDB}" type="presOf" srcId="{5DF43AC8-71A0-461B-9F46-ACCCCE9600D2}" destId="{A18D4DA7-29B8-475C-8A87-BB55B2E60F3B}" srcOrd="0" destOrd="0" presId="urn:microsoft.com/office/officeart/2005/8/layout/vList5"/>
    <dgm:cxn modelId="{277A2DC7-8A84-475A-8E8C-3C3144F1B6DB}" srcId="{EF142184-4FF6-4FFD-ABF9-4DBE4109C897}" destId="{D3EA614E-EFB7-447F-B4C0-474FF10CC82A}" srcOrd="0" destOrd="0" parTransId="{DAC21D68-4E60-4EDA-8D3F-15CFEDE85CDC}" sibTransId="{E382E5D6-1845-4DF4-8BB9-9BC682843CA4}"/>
    <dgm:cxn modelId="{D7E5326F-5C48-47F7-AAEE-8D749B19C402}" type="presOf" srcId="{87D06E07-D56C-4A09-B1F5-B0E897470B21}" destId="{24175D78-A1CC-4200-B420-D3B178AF8E47}" srcOrd="0" destOrd="0" presId="urn:microsoft.com/office/officeart/2005/8/layout/vList5"/>
    <dgm:cxn modelId="{60AD3E41-2F29-45CA-AA64-0D0AE07BF918}" type="presOf" srcId="{D3EA614E-EFB7-447F-B4C0-474FF10CC82A}" destId="{FC6C8775-7342-45DE-AAB9-77AC61ABBCC8}" srcOrd="0" destOrd="0" presId="urn:microsoft.com/office/officeart/2005/8/layout/vList5"/>
    <dgm:cxn modelId="{9DC40CE8-C5C1-4024-B0D8-45076BBF6196}" srcId="{414BABEC-102D-4585-89D0-4A3D2F4CB9EE}" destId="{0498B6B1-6AF5-48F0-8906-03FF47046053}" srcOrd="1" destOrd="0" parTransId="{6D3563B9-43C6-4E21-BB82-DEC644E39FD6}" sibTransId="{977644BB-662C-4C57-944E-80225814B61B}"/>
    <dgm:cxn modelId="{041790E3-921C-440B-B203-C5A78CC6DA4B}" type="presOf" srcId="{5C3A41AD-39E8-4DBD-A22A-B63B2C7BA406}" destId="{BBE4F406-78F9-462A-A695-18AC91610254}" srcOrd="0" destOrd="0" presId="urn:microsoft.com/office/officeart/2005/8/layout/vList5"/>
    <dgm:cxn modelId="{27781D44-32AC-4EE6-86F3-CEE5F4EFD64E}" type="presParOf" srcId="{A16206F0-4DA7-4696-89D1-8936FEC2B1FC}" destId="{433E6EB5-93B0-4C15-8A9B-BD12921F7BA1}" srcOrd="0" destOrd="0" presId="urn:microsoft.com/office/officeart/2005/8/layout/vList5"/>
    <dgm:cxn modelId="{8C084F74-E6E0-408B-B73C-5CD33CCE36CB}" type="presParOf" srcId="{433E6EB5-93B0-4C15-8A9B-BD12921F7BA1}" destId="{6E54940A-0540-421B-B531-3CB758FF4146}" srcOrd="0" destOrd="0" presId="urn:microsoft.com/office/officeart/2005/8/layout/vList5"/>
    <dgm:cxn modelId="{1C9E6983-DC83-4FD5-9ECF-B18ACB9AB0C6}" type="presParOf" srcId="{433E6EB5-93B0-4C15-8A9B-BD12921F7BA1}" destId="{BB963A9B-D3DF-4EBF-8C75-AC1F0E29F0FA}" srcOrd="1" destOrd="0" presId="urn:microsoft.com/office/officeart/2005/8/layout/vList5"/>
    <dgm:cxn modelId="{A5B0603B-912D-43C9-963D-5063A7C75764}" type="presParOf" srcId="{A16206F0-4DA7-4696-89D1-8936FEC2B1FC}" destId="{BB276929-6692-4481-9A00-4E1B8AEC2536}" srcOrd="1" destOrd="0" presId="urn:microsoft.com/office/officeart/2005/8/layout/vList5"/>
    <dgm:cxn modelId="{492F23F2-22C0-460E-AEE0-93AB2228E09D}" type="presParOf" srcId="{A16206F0-4DA7-4696-89D1-8936FEC2B1FC}" destId="{E27A6918-01DD-420B-82E2-EC6D226F1C84}" srcOrd="2" destOrd="0" presId="urn:microsoft.com/office/officeart/2005/8/layout/vList5"/>
    <dgm:cxn modelId="{99D61225-304C-487D-80D0-30C800E67D66}" type="presParOf" srcId="{E27A6918-01DD-420B-82E2-EC6D226F1C84}" destId="{2EC2AB07-0084-4F8A-9EBC-3E20E46D980D}" srcOrd="0" destOrd="0" presId="urn:microsoft.com/office/officeart/2005/8/layout/vList5"/>
    <dgm:cxn modelId="{705EB725-D620-4F22-91F2-3DC8440530A5}" type="presParOf" srcId="{E27A6918-01DD-420B-82E2-EC6D226F1C84}" destId="{24175D78-A1CC-4200-B420-D3B178AF8E47}" srcOrd="1" destOrd="0" presId="urn:microsoft.com/office/officeart/2005/8/layout/vList5"/>
    <dgm:cxn modelId="{02B41F17-B568-4374-9164-5F923D59877E}" type="presParOf" srcId="{A16206F0-4DA7-4696-89D1-8936FEC2B1FC}" destId="{0ADFA8E2-89F1-4A41-BFEE-0103BEA4209A}" srcOrd="3" destOrd="0" presId="urn:microsoft.com/office/officeart/2005/8/layout/vList5"/>
    <dgm:cxn modelId="{BC7D9C92-76B3-4F2C-B1B5-8B3866401B1C}" type="presParOf" srcId="{A16206F0-4DA7-4696-89D1-8936FEC2B1FC}" destId="{D930939E-E95F-46BB-AAA1-CDE6678CF1D3}" srcOrd="4" destOrd="0" presId="urn:microsoft.com/office/officeart/2005/8/layout/vList5"/>
    <dgm:cxn modelId="{B01D31BE-8688-4300-9599-9ADD2586DEE4}" type="presParOf" srcId="{D930939E-E95F-46BB-AAA1-CDE6678CF1D3}" destId="{CE8D045A-A164-468B-AE3B-B3A7C6E12310}" srcOrd="0" destOrd="0" presId="urn:microsoft.com/office/officeart/2005/8/layout/vList5"/>
    <dgm:cxn modelId="{B2621049-D5D9-422C-A9D4-7C41E3546E38}" type="presParOf" srcId="{D930939E-E95F-46BB-AAA1-CDE6678CF1D3}" destId="{01E8FD5F-4824-453D-ABFC-BA950BD8EF2F}" srcOrd="1" destOrd="0" presId="urn:microsoft.com/office/officeart/2005/8/layout/vList5"/>
    <dgm:cxn modelId="{FE67D4FB-B210-470E-8B4C-2BFE52A28ABB}" type="presParOf" srcId="{A16206F0-4DA7-4696-89D1-8936FEC2B1FC}" destId="{DC046448-18C3-42F6-ABC8-9BBCB38D6FAB}" srcOrd="5" destOrd="0" presId="urn:microsoft.com/office/officeart/2005/8/layout/vList5"/>
    <dgm:cxn modelId="{76FE90CD-A04C-4785-9C48-A1276BB5AF47}" type="presParOf" srcId="{A16206F0-4DA7-4696-89D1-8936FEC2B1FC}" destId="{43A2BD40-4FCD-40C6-92CE-C71AB9B73AEC}" srcOrd="6" destOrd="0" presId="urn:microsoft.com/office/officeart/2005/8/layout/vList5"/>
    <dgm:cxn modelId="{C29A0B25-633A-4FAC-9678-E0E5B5D40018}" type="presParOf" srcId="{43A2BD40-4FCD-40C6-92CE-C71AB9B73AEC}" destId="{BBE4F406-78F9-462A-A695-18AC91610254}" srcOrd="0" destOrd="0" presId="urn:microsoft.com/office/officeart/2005/8/layout/vList5"/>
    <dgm:cxn modelId="{18F0826D-9E05-4985-ACBC-9900CCE62B9B}" type="presParOf" srcId="{43A2BD40-4FCD-40C6-92CE-C71AB9B73AEC}" destId="{FF53B0FF-19B5-4485-AA1A-C4EC06836BAD}" srcOrd="1" destOrd="0" presId="urn:microsoft.com/office/officeart/2005/8/layout/vList5"/>
    <dgm:cxn modelId="{DF772C83-5FDD-434F-9CC9-768F8E2DEA97}" type="presParOf" srcId="{A16206F0-4DA7-4696-89D1-8936FEC2B1FC}" destId="{1B100C45-E499-4385-B4BA-7B5C1C2F3B81}" srcOrd="7" destOrd="0" presId="urn:microsoft.com/office/officeart/2005/8/layout/vList5"/>
    <dgm:cxn modelId="{4F24B4E1-FC0F-4F31-9DFD-71F439B9524D}" type="presParOf" srcId="{A16206F0-4DA7-4696-89D1-8936FEC2B1FC}" destId="{2D6525F4-DD62-4F90-A553-D07A44C8314B}" srcOrd="8" destOrd="0" presId="urn:microsoft.com/office/officeart/2005/8/layout/vList5"/>
    <dgm:cxn modelId="{A0DFEB26-D5F1-491E-B616-6373C4931DA0}" type="presParOf" srcId="{2D6525F4-DD62-4F90-A553-D07A44C8314B}" destId="{9B92C76D-3843-4C04-9632-4E234C054ECA}" srcOrd="0" destOrd="0" presId="urn:microsoft.com/office/officeart/2005/8/layout/vList5"/>
    <dgm:cxn modelId="{2BAE94CE-0662-4C3D-85DD-2E69B3F50FF9}" type="presParOf" srcId="{2D6525F4-DD62-4F90-A553-D07A44C8314B}" destId="{A18D4DA7-29B8-475C-8A87-BB55B2E60F3B}" srcOrd="1" destOrd="0" presId="urn:microsoft.com/office/officeart/2005/8/layout/vList5"/>
    <dgm:cxn modelId="{668897AF-812C-4361-89F1-F2A4BCDCA5DA}" type="presParOf" srcId="{A16206F0-4DA7-4696-89D1-8936FEC2B1FC}" destId="{CA27EED2-4DCA-47A6-97A9-44B29E9A56D9}" srcOrd="9" destOrd="0" presId="urn:microsoft.com/office/officeart/2005/8/layout/vList5"/>
    <dgm:cxn modelId="{B8E910C4-B755-44C0-85F5-CD96AB98B8B0}" type="presParOf" srcId="{A16206F0-4DA7-4696-89D1-8936FEC2B1FC}" destId="{45E473FA-B882-492F-9CF9-B9C8946AC80F}" srcOrd="10" destOrd="0" presId="urn:microsoft.com/office/officeart/2005/8/layout/vList5"/>
    <dgm:cxn modelId="{30C9B6D8-A9B5-4A3F-BE53-5B041A4EDC26}" type="presParOf" srcId="{45E473FA-B882-492F-9CF9-B9C8946AC80F}" destId="{FEC2A675-D4AB-4DC7-8AA5-9C56395CDB2C}" srcOrd="0" destOrd="0" presId="urn:microsoft.com/office/officeart/2005/8/layout/vList5"/>
    <dgm:cxn modelId="{2E25602E-F56B-4EEC-B37F-1A76BAB65F50}" type="presParOf" srcId="{45E473FA-B882-492F-9CF9-B9C8946AC80F}" destId="{FC6C8775-7342-45DE-AAB9-77AC61ABBCC8}" srcOrd="1" destOrd="0" presId="urn:microsoft.com/office/officeart/2005/8/layout/vList5"/>
    <dgm:cxn modelId="{BFD7C75D-CBA4-4E60-A400-C19AC26D8A13}" type="presParOf" srcId="{A16206F0-4DA7-4696-89D1-8936FEC2B1FC}" destId="{1FFBD1C3-5312-4AB1-843C-C26F78718368}" srcOrd="11" destOrd="0" presId="urn:microsoft.com/office/officeart/2005/8/layout/vList5"/>
    <dgm:cxn modelId="{C1113FF7-4457-4830-94BF-9D799AAAE978}" type="presParOf" srcId="{A16206F0-4DA7-4696-89D1-8936FEC2B1FC}" destId="{D21E329B-282F-4E9A-A7B6-BC7EE6C5D545}" srcOrd="12" destOrd="0" presId="urn:microsoft.com/office/officeart/2005/8/layout/vList5"/>
    <dgm:cxn modelId="{4FD73D61-A26C-4E20-8BAC-F28B0174036F}" type="presParOf" srcId="{D21E329B-282F-4E9A-A7B6-BC7EE6C5D545}" destId="{CC33220C-1295-4918-8A4B-4307F3B8E1F1}" srcOrd="0" destOrd="0" presId="urn:microsoft.com/office/officeart/2005/8/layout/vList5"/>
    <dgm:cxn modelId="{AAE4EE41-83BF-4F6E-8FEE-8203A181A15C}" type="presParOf" srcId="{D21E329B-282F-4E9A-A7B6-BC7EE6C5D545}" destId="{82C555B9-6F8F-4741-9B31-2E86879A4D30}" srcOrd="1" destOrd="0" presId="urn:microsoft.com/office/officeart/2005/8/layout/vList5"/>
  </dgm:cxnLst>
  <dgm:bg/>
  <dgm:whole/>
  <dgm:extLst>
    <a:ext uri="{C62137D5-CB1D-491B-B009-E17868A290BF}">
      <dgm14:recolorImg xmlns="" xmlns:dgm14="http://schemas.microsoft.com/office/drawing/2010/diagram" val="1"/>
    </a:ex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3CAE79-5664-4962-BE3C-7B4307D144F9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IN"/>
        </a:p>
      </dgm:t>
    </dgm:pt>
    <dgm:pt modelId="{FD623E59-0990-4800-B142-B9BE379C1422}">
      <dgm:prSet phldrT="[Text]" custT="1"/>
      <dgm:spPr>
        <a:xfrm>
          <a:off x="0" y="2339"/>
          <a:ext cx="2880360" cy="1125041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IN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Urban-CHC </a:t>
          </a:r>
        </a:p>
      </dgm:t>
    </dgm:pt>
    <dgm:pt modelId="{DDC35FDA-2C8F-4A83-AD0B-1ECA72909B0B}" type="parTrans" cxnId="{C5766EE2-E2E2-49CF-9C6B-409F6B960283}">
      <dgm:prSet/>
      <dgm:spPr/>
      <dgm:t>
        <a:bodyPr/>
        <a:lstStyle/>
        <a:p>
          <a:endParaRPr lang="en-IN"/>
        </a:p>
      </dgm:t>
    </dgm:pt>
    <dgm:pt modelId="{E8BD76A6-9F9F-4DEB-A298-A092F241F1CA}" type="sibTrans" cxnId="{C5766EE2-E2E2-49CF-9C6B-409F6B960283}">
      <dgm:prSet/>
      <dgm:spPr/>
      <dgm:t>
        <a:bodyPr/>
        <a:lstStyle/>
        <a:p>
          <a:endParaRPr lang="en-IN"/>
        </a:p>
      </dgm:t>
    </dgm:pt>
    <dgm:pt modelId="{C49D9B36-2462-4C24-9247-56D8C5C00A46}">
      <dgm:prSet phldrT="[Text]" custT="1"/>
      <dgm:spPr>
        <a:xfrm>
          <a:off x="0" y="1183632"/>
          <a:ext cx="2880360" cy="1125041"/>
        </a:xfrm>
        <a:solidFill>
          <a:srgbClr val="C0504D">
            <a:hueOff val="1560506"/>
            <a:satOff val="-1946"/>
            <a:lumOff val="458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IN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Urban-PHC</a:t>
          </a:r>
        </a:p>
      </dgm:t>
    </dgm:pt>
    <dgm:pt modelId="{7AF19E4B-E67F-45C1-836A-9C709ECF15D4}" type="parTrans" cxnId="{14ED297F-D6DA-48D4-9398-1F4C7A7C94B9}">
      <dgm:prSet/>
      <dgm:spPr/>
      <dgm:t>
        <a:bodyPr/>
        <a:lstStyle/>
        <a:p>
          <a:endParaRPr lang="en-IN"/>
        </a:p>
      </dgm:t>
    </dgm:pt>
    <dgm:pt modelId="{C3DBEBEB-1D1D-482E-807A-24F147030245}" type="sibTrans" cxnId="{14ED297F-D6DA-48D4-9398-1F4C7A7C94B9}">
      <dgm:prSet/>
      <dgm:spPr/>
      <dgm:t>
        <a:bodyPr/>
        <a:lstStyle/>
        <a:p>
          <a:endParaRPr lang="en-IN"/>
        </a:p>
      </dgm:t>
    </dgm:pt>
    <dgm:pt modelId="{487EE044-6A34-4471-A264-E905B5671D46}">
      <dgm:prSet phldrT="[Text]" custT="1"/>
      <dgm:spPr>
        <a:xfrm rot="5400000">
          <a:off x="4990663" y="-814166"/>
          <a:ext cx="900033" cy="5120640"/>
        </a:xfrm>
        <a:solidFill>
          <a:srgbClr val="C0504D">
            <a:tint val="40000"/>
            <a:alpha val="90000"/>
            <a:hueOff val="1675274"/>
            <a:satOff val="-1459"/>
            <a:lumOff val="-2"/>
            <a:alphaOff val="0"/>
          </a:srgbClr>
        </a:solidFill>
        <a:ln w="25400" cap="flat" cmpd="sng" algn="ctr">
          <a:solidFill>
            <a:srgbClr val="C0504D">
              <a:tint val="40000"/>
              <a:alpha val="90000"/>
              <a:hueOff val="1675274"/>
              <a:satOff val="-1459"/>
              <a:lumOff val="-2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IN" sz="23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For every 50,000 urban population</a:t>
          </a:r>
          <a:endParaRPr lang="en-IN" sz="23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57BBF780-92C5-4495-A1F7-9A808294C71C}" type="parTrans" cxnId="{9E291646-B278-467A-B819-A49AB2945223}">
      <dgm:prSet/>
      <dgm:spPr/>
      <dgm:t>
        <a:bodyPr/>
        <a:lstStyle/>
        <a:p>
          <a:endParaRPr lang="en-IN"/>
        </a:p>
      </dgm:t>
    </dgm:pt>
    <dgm:pt modelId="{F5035083-7665-4DEC-867B-AD64C33D77DB}" type="sibTrans" cxnId="{9E291646-B278-467A-B819-A49AB2945223}">
      <dgm:prSet/>
      <dgm:spPr/>
      <dgm:t>
        <a:bodyPr/>
        <a:lstStyle/>
        <a:p>
          <a:endParaRPr lang="en-IN"/>
        </a:p>
      </dgm:t>
    </dgm:pt>
    <dgm:pt modelId="{3A699D4F-C1CC-4BE2-9BF5-3C4AB2CAD730}">
      <dgm:prSet phldrT="[Text]" custT="1"/>
      <dgm:spPr>
        <a:xfrm rot="5400000">
          <a:off x="4990663" y="-814166"/>
          <a:ext cx="900033" cy="5120640"/>
        </a:xfrm>
        <a:solidFill>
          <a:srgbClr val="C0504D">
            <a:tint val="40000"/>
            <a:alpha val="90000"/>
            <a:hueOff val="1675274"/>
            <a:satOff val="-1459"/>
            <a:lumOff val="-2"/>
            <a:alphaOff val="0"/>
          </a:srgbClr>
        </a:solidFill>
        <a:ln w="25400" cap="flat" cmpd="sng" algn="ctr">
          <a:solidFill>
            <a:srgbClr val="C0504D">
              <a:tint val="40000"/>
              <a:alpha val="90000"/>
              <a:hueOff val="1675274"/>
              <a:satOff val="-1459"/>
              <a:lumOff val="-2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IN" sz="23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Comprehensive primary healthcare service</a:t>
          </a:r>
          <a:endParaRPr lang="en-IN" sz="23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C2E09DD3-115C-49CC-9957-23AD0554A89F}" type="parTrans" cxnId="{A24F6307-3845-4513-B7C6-2635CBB0FC14}">
      <dgm:prSet/>
      <dgm:spPr/>
      <dgm:t>
        <a:bodyPr/>
        <a:lstStyle/>
        <a:p>
          <a:endParaRPr lang="en-IN"/>
        </a:p>
      </dgm:t>
    </dgm:pt>
    <dgm:pt modelId="{353925A3-F14C-42F4-835E-1C223E9429CD}" type="sibTrans" cxnId="{A24F6307-3845-4513-B7C6-2635CBB0FC14}">
      <dgm:prSet/>
      <dgm:spPr/>
      <dgm:t>
        <a:bodyPr/>
        <a:lstStyle/>
        <a:p>
          <a:endParaRPr lang="en-IN"/>
        </a:p>
      </dgm:t>
    </dgm:pt>
    <dgm:pt modelId="{A3E07F7B-CF00-472C-B5AD-3A7265B783BC}">
      <dgm:prSet phldrT="[Text]" custT="1"/>
      <dgm:spPr>
        <a:xfrm>
          <a:off x="0" y="2364926"/>
          <a:ext cx="2880360" cy="1125041"/>
        </a:xfrm>
        <a:solidFill>
          <a:srgbClr val="C0504D">
            <a:hueOff val="3121013"/>
            <a:satOff val="-3893"/>
            <a:lumOff val="915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IN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Outreach Sessions</a:t>
          </a:r>
          <a:endParaRPr lang="en-IN" sz="24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B329161-1ECB-4ACC-9849-04B3D3F6603D}" type="parTrans" cxnId="{2551CDC8-0E2C-4503-8284-303009DA9ED7}">
      <dgm:prSet/>
      <dgm:spPr/>
      <dgm:t>
        <a:bodyPr/>
        <a:lstStyle/>
        <a:p>
          <a:endParaRPr lang="en-IN"/>
        </a:p>
      </dgm:t>
    </dgm:pt>
    <dgm:pt modelId="{22542C8E-4BD7-4D20-91C9-E778E35DFC58}" type="sibTrans" cxnId="{2551CDC8-0E2C-4503-8284-303009DA9ED7}">
      <dgm:prSet/>
      <dgm:spPr/>
      <dgm:t>
        <a:bodyPr/>
        <a:lstStyle/>
        <a:p>
          <a:endParaRPr lang="en-IN"/>
        </a:p>
      </dgm:t>
    </dgm:pt>
    <dgm:pt modelId="{B864756B-DE02-4C55-9E69-FC3999A84D95}">
      <dgm:prSet phldrT="[Text]" custT="1"/>
      <dgm:spPr>
        <a:xfrm rot="5400000">
          <a:off x="4990663" y="1548420"/>
          <a:ext cx="900033" cy="5120640"/>
        </a:xfrm>
        <a:solidFill>
          <a:srgbClr val="C0504D">
            <a:tint val="40000"/>
            <a:alpha val="90000"/>
            <a:hueOff val="5025821"/>
            <a:satOff val="-4378"/>
            <a:lumOff val="-6"/>
            <a:alphaOff val="0"/>
          </a:srgbClr>
        </a:solidFill>
        <a:ln w="25400" cap="flat" cmpd="sng" algn="ctr">
          <a:solidFill>
            <a:srgbClr val="C0504D">
              <a:tint val="40000"/>
              <a:alpha val="90000"/>
              <a:hueOff val="5025821"/>
              <a:satOff val="-4378"/>
              <a:lumOff val="-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IN" sz="23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For every 50 – 100 households in slums and among vulnerable communities</a:t>
          </a:r>
          <a:endParaRPr lang="en-IN" sz="23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2DDDAB6B-11A5-480F-BC3C-0DEAF7B4A854}" type="parTrans" cxnId="{9F5550D2-64C6-4E86-833B-A9A213C86D2F}">
      <dgm:prSet/>
      <dgm:spPr/>
      <dgm:t>
        <a:bodyPr/>
        <a:lstStyle/>
        <a:p>
          <a:endParaRPr lang="en-IN"/>
        </a:p>
      </dgm:t>
    </dgm:pt>
    <dgm:pt modelId="{D9D6AB3B-8F70-4BE2-BC36-44E9F38FE08D}" type="sibTrans" cxnId="{9F5550D2-64C6-4E86-833B-A9A213C86D2F}">
      <dgm:prSet/>
      <dgm:spPr/>
      <dgm:t>
        <a:bodyPr/>
        <a:lstStyle/>
        <a:p>
          <a:endParaRPr lang="en-IN"/>
        </a:p>
      </dgm:t>
    </dgm:pt>
    <dgm:pt modelId="{40FF65C7-77BB-4CDD-B1B0-907251B1F251}">
      <dgm:prSet phldrT="[Text]" custT="1"/>
      <dgm:spPr>
        <a:xfrm rot="5400000">
          <a:off x="4990663" y="-1995460"/>
          <a:ext cx="900033" cy="5120640"/>
        </a:xfrm>
        <a:solidFill>
          <a:srgbClr val="C0504D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IN" sz="23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30-50 bedded in cities 2.5lakh population</a:t>
          </a:r>
          <a:endParaRPr lang="en-IN" sz="23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2685A16-4583-4C10-91E4-5150158521A9}" type="parTrans" cxnId="{CAA505C5-A3B6-4960-99C1-DFD6F646BCCF}">
      <dgm:prSet/>
      <dgm:spPr/>
      <dgm:t>
        <a:bodyPr/>
        <a:lstStyle/>
        <a:p>
          <a:endParaRPr lang="en-IN"/>
        </a:p>
      </dgm:t>
    </dgm:pt>
    <dgm:pt modelId="{5AC35003-934F-4FFD-A3B3-A91D5B746253}" type="sibTrans" cxnId="{CAA505C5-A3B6-4960-99C1-DFD6F646BCCF}">
      <dgm:prSet/>
      <dgm:spPr/>
      <dgm:t>
        <a:bodyPr/>
        <a:lstStyle/>
        <a:p>
          <a:endParaRPr lang="en-IN"/>
        </a:p>
      </dgm:t>
    </dgm:pt>
    <dgm:pt modelId="{C1737640-5646-4E71-9B9C-D614A232AD79}">
      <dgm:prSet phldrT="[Text]" custT="1"/>
      <dgm:spPr>
        <a:xfrm>
          <a:off x="0" y="3546219"/>
          <a:ext cx="2880360" cy="1125041"/>
        </a:xfrm>
        <a:solidFill>
          <a:srgbClr val="C0504D">
            <a:hueOff val="4681519"/>
            <a:satOff val="-5839"/>
            <a:lumOff val="1373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IN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Mahila</a:t>
          </a:r>
          <a:r>
            <a:rPr lang="en-IN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 </a:t>
          </a:r>
          <a:r>
            <a:rPr lang="en-IN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Arogya</a:t>
          </a:r>
          <a:r>
            <a:rPr lang="en-IN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 </a:t>
          </a:r>
          <a:r>
            <a:rPr lang="en-IN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Samiti</a:t>
          </a:r>
          <a:endParaRPr lang="en-IN" sz="24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C8444FA-55CA-434F-AB06-4A9016AB39E0}" type="parTrans" cxnId="{99DA3233-8B3A-4B5E-A11B-62F45936F8B1}">
      <dgm:prSet/>
      <dgm:spPr/>
      <dgm:t>
        <a:bodyPr/>
        <a:lstStyle/>
        <a:p>
          <a:endParaRPr lang="en-IN"/>
        </a:p>
      </dgm:t>
    </dgm:pt>
    <dgm:pt modelId="{05CA4D16-3E02-4E87-AF3B-44421E08B42D}" type="sibTrans" cxnId="{99DA3233-8B3A-4B5E-A11B-62F45936F8B1}">
      <dgm:prSet/>
      <dgm:spPr/>
      <dgm:t>
        <a:bodyPr/>
        <a:lstStyle/>
        <a:p>
          <a:endParaRPr lang="en-IN"/>
        </a:p>
      </dgm:t>
    </dgm:pt>
    <dgm:pt modelId="{C11F137F-E2F2-45ED-8F90-23C7059B665C}">
      <dgm:prSet phldrT="[Text]" custT="1"/>
      <dgm:spPr>
        <a:xfrm rot="5400000">
          <a:off x="4990663" y="367126"/>
          <a:ext cx="900033" cy="5120640"/>
        </a:xfrm>
        <a:solidFill>
          <a:srgbClr val="C0504D">
            <a:tint val="40000"/>
            <a:alpha val="90000"/>
            <a:hueOff val="3350547"/>
            <a:satOff val="-2919"/>
            <a:lumOff val="-4"/>
            <a:alphaOff val="0"/>
          </a:srgbClr>
        </a:solidFill>
        <a:ln w="25400" cap="flat" cmpd="sng" algn="ctr">
          <a:solidFill>
            <a:srgbClr val="C0504D">
              <a:tint val="40000"/>
              <a:alpha val="90000"/>
              <a:hueOff val="3350547"/>
              <a:satOff val="-2919"/>
              <a:lumOff val="-4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IN" sz="23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For  slum and vulnerable population,  routine UHNDs and special outreach sessions  </a:t>
          </a:r>
          <a:endParaRPr lang="en-IN" sz="23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38E90FC-2F0E-41AA-B3D1-C6C6C46774C8}" type="parTrans" cxnId="{6C659E6F-6ACA-444B-A4B3-C64D0221CBA3}">
      <dgm:prSet/>
      <dgm:spPr/>
      <dgm:t>
        <a:bodyPr/>
        <a:lstStyle/>
        <a:p>
          <a:endParaRPr lang="en-IN"/>
        </a:p>
      </dgm:t>
    </dgm:pt>
    <dgm:pt modelId="{053BECC5-B499-4E85-AA29-02BDBF3A2037}" type="sibTrans" cxnId="{6C659E6F-6ACA-444B-A4B3-C64D0221CBA3}">
      <dgm:prSet/>
      <dgm:spPr/>
      <dgm:t>
        <a:bodyPr/>
        <a:lstStyle/>
        <a:p>
          <a:endParaRPr lang="en-IN"/>
        </a:p>
      </dgm:t>
    </dgm:pt>
    <dgm:pt modelId="{8E20F5D8-90C3-4E07-B79A-A07A7540D2B5}">
      <dgm:prSet phldrT="[Text]" custT="1"/>
      <dgm:spPr>
        <a:xfrm rot="5400000">
          <a:off x="4990663" y="1548420"/>
          <a:ext cx="900033" cy="5120640"/>
        </a:xfrm>
        <a:solidFill>
          <a:srgbClr val="C0504D">
            <a:tint val="40000"/>
            <a:alpha val="90000"/>
            <a:hueOff val="5025821"/>
            <a:satOff val="-4378"/>
            <a:lumOff val="-6"/>
            <a:alphaOff val="0"/>
          </a:srgbClr>
        </a:solidFill>
        <a:ln w="25400" cap="flat" cmpd="sng" algn="ctr">
          <a:solidFill>
            <a:srgbClr val="C0504D">
              <a:tint val="40000"/>
              <a:alpha val="90000"/>
              <a:hueOff val="5025821"/>
              <a:satOff val="-4378"/>
              <a:lumOff val="-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IN" sz="23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BCC &amp; Health Promotion</a:t>
          </a:r>
          <a:endParaRPr lang="en-IN" sz="23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3E59FF7A-DFFE-4BCA-934A-0767D79B7079}" type="parTrans" cxnId="{00EB447D-5F9C-48F2-9F91-5DF2922417FD}">
      <dgm:prSet/>
      <dgm:spPr/>
      <dgm:t>
        <a:bodyPr/>
        <a:lstStyle/>
        <a:p>
          <a:endParaRPr lang="en-IN"/>
        </a:p>
      </dgm:t>
    </dgm:pt>
    <dgm:pt modelId="{086EEE86-D7AF-48D8-88C4-22556CDEED78}" type="sibTrans" cxnId="{00EB447D-5F9C-48F2-9F91-5DF2922417FD}">
      <dgm:prSet/>
      <dgm:spPr/>
      <dgm:t>
        <a:bodyPr/>
        <a:lstStyle/>
        <a:p>
          <a:endParaRPr lang="en-IN"/>
        </a:p>
      </dgm:t>
    </dgm:pt>
    <dgm:pt modelId="{3A252F47-97A1-4A14-BF82-FE41890C58A2}">
      <dgm:prSet phldrT="[Text]" custT="1"/>
      <dgm:spPr>
        <a:xfrm rot="5400000">
          <a:off x="4990663" y="-1995460"/>
          <a:ext cx="900033" cy="5120640"/>
        </a:xfrm>
        <a:solidFill>
          <a:srgbClr val="C0504D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IN" sz="23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100 bedded for more than 500,000 population in metros</a:t>
          </a:r>
          <a:endParaRPr lang="en-IN" sz="23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C690F41-1905-4207-95A3-2D5CDCE390C3}" type="parTrans" cxnId="{ACEB0EA7-761E-48AB-855B-1106F9106817}">
      <dgm:prSet/>
      <dgm:spPr/>
      <dgm:t>
        <a:bodyPr/>
        <a:lstStyle/>
        <a:p>
          <a:endParaRPr lang="en-US"/>
        </a:p>
      </dgm:t>
    </dgm:pt>
    <dgm:pt modelId="{985EB649-FA69-4DE0-89B9-A2B1D0389098}" type="sibTrans" cxnId="{ACEB0EA7-761E-48AB-855B-1106F9106817}">
      <dgm:prSet/>
      <dgm:spPr/>
      <dgm:t>
        <a:bodyPr/>
        <a:lstStyle/>
        <a:p>
          <a:endParaRPr lang="en-US"/>
        </a:p>
      </dgm:t>
    </dgm:pt>
    <dgm:pt modelId="{72502C6B-6640-4AA2-89A1-3671FD8590B7}" type="pres">
      <dgm:prSet presAssocID="{623CAE79-5664-4962-BE3C-7B4307D144F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3BD87E52-7E7F-40A7-B9E2-2C6AADCA3FF0}" type="pres">
      <dgm:prSet presAssocID="{FD623E59-0990-4800-B142-B9BE379C1422}" presName="linNode" presStyleCnt="0"/>
      <dgm:spPr/>
    </dgm:pt>
    <dgm:pt modelId="{E9837E4C-4433-4C02-BE8D-1230C3E3F10E}" type="pres">
      <dgm:prSet presAssocID="{FD623E59-0990-4800-B142-B9BE379C1422}" presName="parentText" presStyleLbl="node1" presStyleIdx="0" presStyleCnt="4" custScaleX="82812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IN"/>
        </a:p>
      </dgm:t>
    </dgm:pt>
    <dgm:pt modelId="{178AD871-7971-4A38-92DC-DFA027351DF0}" type="pres">
      <dgm:prSet presAssocID="{FD623E59-0990-4800-B142-B9BE379C1422}" presName="descendantText" presStyleLbl="alignAccFollowNode1" presStyleIdx="0" presStyleCnt="4" custScaleX="108421" custScaleY="121764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IN"/>
        </a:p>
      </dgm:t>
    </dgm:pt>
    <dgm:pt modelId="{3B5254C0-61FB-42B2-BB53-6BB2CF30C6D3}" type="pres">
      <dgm:prSet presAssocID="{E8BD76A6-9F9F-4DEB-A298-A092F241F1CA}" presName="sp" presStyleCnt="0"/>
      <dgm:spPr/>
    </dgm:pt>
    <dgm:pt modelId="{7030829B-76A3-4D7D-825B-E1D5F99D2431}" type="pres">
      <dgm:prSet presAssocID="{C49D9B36-2462-4C24-9247-56D8C5C00A46}" presName="linNode" presStyleCnt="0"/>
      <dgm:spPr/>
    </dgm:pt>
    <dgm:pt modelId="{3A179ED2-37ED-404D-BA7A-1F7F11BBB0CE}" type="pres">
      <dgm:prSet presAssocID="{C49D9B36-2462-4C24-9247-56D8C5C00A46}" presName="parentText" presStyleLbl="node1" presStyleIdx="1" presStyleCnt="4" custScaleX="82812" custLinFactNeighborX="44" custLinFactNeighborY="-5816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IN"/>
        </a:p>
      </dgm:t>
    </dgm:pt>
    <dgm:pt modelId="{F3113F2B-8F72-4013-8AFB-4796F7850155}" type="pres">
      <dgm:prSet presAssocID="{C49D9B36-2462-4C24-9247-56D8C5C00A46}" presName="descendantText" presStyleLbl="alignAccFollowNode1" presStyleIdx="1" presStyleCnt="4" custScaleX="108421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IN"/>
        </a:p>
      </dgm:t>
    </dgm:pt>
    <dgm:pt modelId="{6A71D062-1ACA-4227-972D-D2EAA2308B28}" type="pres">
      <dgm:prSet presAssocID="{C3DBEBEB-1D1D-482E-807A-24F147030245}" presName="sp" presStyleCnt="0"/>
      <dgm:spPr/>
    </dgm:pt>
    <dgm:pt modelId="{145F934D-F639-439E-9F63-29FC8195E61E}" type="pres">
      <dgm:prSet presAssocID="{A3E07F7B-CF00-472C-B5AD-3A7265B783BC}" presName="linNode" presStyleCnt="0"/>
      <dgm:spPr/>
    </dgm:pt>
    <dgm:pt modelId="{D001C944-726E-4F54-82E2-5C22062D4824}" type="pres">
      <dgm:prSet presAssocID="{A3E07F7B-CF00-472C-B5AD-3A7265B783BC}" presName="parentText" presStyleLbl="node1" presStyleIdx="2" presStyleCnt="4" custScaleX="82812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IN"/>
        </a:p>
      </dgm:t>
    </dgm:pt>
    <dgm:pt modelId="{EF987D01-3C4E-4098-947B-18181B35F1AE}" type="pres">
      <dgm:prSet presAssocID="{A3E07F7B-CF00-472C-B5AD-3A7265B783BC}" presName="descendantText" presStyleLbl="alignAccFollowNode1" presStyleIdx="2" presStyleCnt="4" custScaleX="108421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IN"/>
        </a:p>
      </dgm:t>
    </dgm:pt>
    <dgm:pt modelId="{D8D53F41-FCF0-4A99-A36D-F93EC18265FA}" type="pres">
      <dgm:prSet presAssocID="{22542C8E-4BD7-4D20-91C9-E778E35DFC58}" presName="sp" presStyleCnt="0"/>
      <dgm:spPr/>
    </dgm:pt>
    <dgm:pt modelId="{8EB25AD2-FBC9-4721-B636-040CBD45D823}" type="pres">
      <dgm:prSet presAssocID="{C1737640-5646-4E71-9B9C-D614A232AD79}" presName="linNode" presStyleCnt="0"/>
      <dgm:spPr/>
    </dgm:pt>
    <dgm:pt modelId="{C32ED6C4-2168-453C-8D1C-07AF81522841}" type="pres">
      <dgm:prSet presAssocID="{C1737640-5646-4E71-9B9C-D614A232AD79}" presName="parentText" presStyleLbl="node1" presStyleIdx="3" presStyleCnt="4" custScaleX="82812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IN"/>
        </a:p>
      </dgm:t>
    </dgm:pt>
    <dgm:pt modelId="{7A42AFB0-5D21-454A-A78A-57D743241356}" type="pres">
      <dgm:prSet presAssocID="{C1737640-5646-4E71-9B9C-D614A232AD79}" presName="descendantText" presStyleLbl="alignAccFollowNode1" presStyleIdx="3" presStyleCnt="4" custScaleX="108421" custScaleY="137176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IN"/>
        </a:p>
      </dgm:t>
    </dgm:pt>
  </dgm:ptLst>
  <dgm:cxnLst>
    <dgm:cxn modelId="{C2FA7834-BF85-4EE7-9AAD-389CBF9CCBDD}" type="presOf" srcId="{A3E07F7B-CF00-472C-B5AD-3A7265B783BC}" destId="{D001C944-726E-4F54-82E2-5C22062D4824}" srcOrd="0" destOrd="0" presId="urn:microsoft.com/office/officeart/2005/8/layout/vList5"/>
    <dgm:cxn modelId="{9F5550D2-64C6-4E86-833B-A9A213C86D2F}" srcId="{C1737640-5646-4E71-9B9C-D614A232AD79}" destId="{B864756B-DE02-4C55-9E69-FC3999A84D95}" srcOrd="0" destOrd="0" parTransId="{2DDDAB6B-11A5-480F-BC3C-0DEAF7B4A854}" sibTransId="{D9D6AB3B-8F70-4BE2-BC36-44E9F38FE08D}"/>
    <dgm:cxn modelId="{C5766EE2-E2E2-49CF-9C6B-409F6B960283}" srcId="{623CAE79-5664-4962-BE3C-7B4307D144F9}" destId="{FD623E59-0990-4800-B142-B9BE379C1422}" srcOrd="0" destOrd="0" parTransId="{DDC35FDA-2C8F-4A83-AD0B-1ECA72909B0B}" sibTransId="{E8BD76A6-9F9F-4DEB-A298-A092F241F1CA}"/>
    <dgm:cxn modelId="{A24F6307-3845-4513-B7C6-2635CBB0FC14}" srcId="{C49D9B36-2462-4C24-9247-56D8C5C00A46}" destId="{3A699D4F-C1CC-4BE2-9BF5-3C4AB2CAD730}" srcOrd="1" destOrd="0" parTransId="{C2E09DD3-115C-49CC-9957-23AD0554A89F}" sibTransId="{353925A3-F14C-42F4-835E-1C223E9429CD}"/>
    <dgm:cxn modelId="{29430C25-1545-425F-942F-8EA955EA9EBD}" type="presOf" srcId="{487EE044-6A34-4471-A264-E905B5671D46}" destId="{F3113F2B-8F72-4013-8AFB-4796F7850155}" srcOrd="0" destOrd="0" presId="urn:microsoft.com/office/officeart/2005/8/layout/vList5"/>
    <dgm:cxn modelId="{4867A664-446F-4AF8-90B1-AF3E432B07DF}" type="presOf" srcId="{B864756B-DE02-4C55-9E69-FC3999A84D95}" destId="{7A42AFB0-5D21-454A-A78A-57D743241356}" srcOrd="0" destOrd="0" presId="urn:microsoft.com/office/officeart/2005/8/layout/vList5"/>
    <dgm:cxn modelId="{E075705A-A1DF-4792-BF47-58DAF08050B1}" type="presOf" srcId="{3A252F47-97A1-4A14-BF82-FE41890C58A2}" destId="{178AD871-7971-4A38-92DC-DFA027351DF0}" srcOrd="0" destOrd="1" presId="urn:microsoft.com/office/officeart/2005/8/layout/vList5"/>
    <dgm:cxn modelId="{CAA505C5-A3B6-4960-99C1-DFD6F646BCCF}" srcId="{FD623E59-0990-4800-B142-B9BE379C1422}" destId="{40FF65C7-77BB-4CDD-B1B0-907251B1F251}" srcOrd="0" destOrd="0" parTransId="{72685A16-4583-4C10-91E4-5150158521A9}" sibTransId="{5AC35003-934F-4FFD-A3B3-A91D5B746253}"/>
    <dgm:cxn modelId="{20514F06-7062-4008-9469-62FF10CD4E60}" type="presOf" srcId="{3A699D4F-C1CC-4BE2-9BF5-3C4AB2CAD730}" destId="{F3113F2B-8F72-4013-8AFB-4796F7850155}" srcOrd="0" destOrd="1" presId="urn:microsoft.com/office/officeart/2005/8/layout/vList5"/>
    <dgm:cxn modelId="{DB9CED4A-FCBA-49CF-BC27-647EC395699C}" type="presOf" srcId="{FD623E59-0990-4800-B142-B9BE379C1422}" destId="{E9837E4C-4433-4C02-BE8D-1230C3E3F10E}" srcOrd="0" destOrd="0" presId="urn:microsoft.com/office/officeart/2005/8/layout/vList5"/>
    <dgm:cxn modelId="{45C3A572-3DD4-4506-B7CD-8BAB8888BDFB}" type="presOf" srcId="{623CAE79-5664-4962-BE3C-7B4307D144F9}" destId="{72502C6B-6640-4AA2-89A1-3671FD8590B7}" srcOrd="0" destOrd="0" presId="urn:microsoft.com/office/officeart/2005/8/layout/vList5"/>
    <dgm:cxn modelId="{2B94B5EA-4D68-4761-825C-02082872B014}" type="presOf" srcId="{8E20F5D8-90C3-4E07-B79A-A07A7540D2B5}" destId="{7A42AFB0-5D21-454A-A78A-57D743241356}" srcOrd="0" destOrd="1" presId="urn:microsoft.com/office/officeart/2005/8/layout/vList5"/>
    <dgm:cxn modelId="{FEDFAC95-3E13-41E4-B2EA-3DF13DD407A0}" type="presOf" srcId="{C11F137F-E2F2-45ED-8F90-23C7059B665C}" destId="{EF987D01-3C4E-4098-947B-18181B35F1AE}" srcOrd="0" destOrd="0" presId="urn:microsoft.com/office/officeart/2005/8/layout/vList5"/>
    <dgm:cxn modelId="{FC90DDD5-A1D7-4922-8C94-1DEE55A365E7}" type="presOf" srcId="{40FF65C7-77BB-4CDD-B1B0-907251B1F251}" destId="{178AD871-7971-4A38-92DC-DFA027351DF0}" srcOrd="0" destOrd="0" presId="urn:microsoft.com/office/officeart/2005/8/layout/vList5"/>
    <dgm:cxn modelId="{6C377123-53C3-4E25-81E9-CA7D1AA688F2}" type="presOf" srcId="{C1737640-5646-4E71-9B9C-D614A232AD79}" destId="{C32ED6C4-2168-453C-8D1C-07AF81522841}" srcOrd="0" destOrd="0" presId="urn:microsoft.com/office/officeart/2005/8/layout/vList5"/>
    <dgm:cxn modelId="{9E291646-B278-467A-B819-A49AB2945223}" srcId="{C49D9B36-2462-4C24-9247-56D8C5C00A46}" destId="{487EE044-6A34-4471-A264-E905B5671D46}" srcOrd="0" destOrd="0" parTransId="{57BBF780-92C5-4495-A1F7-9A808294C71C}" sibTransId="{F5035083-7665-4DEC-867B-AD64C33D77DB}"/>
    <dgm:cxn modelId="{6C659E6F-6ACA-444B-A4B3-C64D0221CBA3}" srcId="{A3E07F7B-CF00-472C-B5AD-3A7265B783BC}" destId="{C11F137F-E2F2-45ED-8F90-23C7059B665C}" srcOrd="0" destOrd="0" parTransId="{B38E90FC-2F0E-41AA-B3D1-C6C6C46774C8}" sibTransId="{053BECC5-B499-4E85-AA29-02BDBF3A2037}"/>
    <dgm:cxn modelId="{ACEB0EA7-761E-48AB-855B-1106F9106817}" srcId="{FD623E59-0990-4800-B142-B9BE379C1422}" destId="{3A252F47-97A1-4A14-BF82-FE41890C58A2}" srcOrd="1" destOrd="0" parTransId="{DC690F41-1905-4207-95A3-2D5CDCE390C3}" sibTransId="{985EB649-FA69-4DE0-89B9-A2B1D0389098}"/>
    <dgm:cxn modelId="{00EB447D-5F9C-48F2-9F91-5DF2922417FD}" srcId="{C1737640-5646-4E71-9B9C-D614A232AD79}" destId="{8E20F5D8-90C3-4E07-B79A-A07A7540D2B5}" srcOrd="1" destOrd="0" parTransId="{3E59FF7A-DFFE-4BCA-934A-0767D79B7079}" sibTransId="{086EEE86-D7AF-48D8-88C4-22556CDEED78}"/>
    <dgm:cxn modelId="{AA92484A-C27A-4442-8C04-9F3DA1682C77}" type="presOf" srcId="{C49D9B36-2462-4C24-9247-56D8C5C00A46}" destId="{3A179ED2-37ED-404D-BA7A-1F7F11BBB0CE}" srcOrd="0" destOrd="0" presId="urn:microsoft.com/office/officeart/2005/8/layout/vList5"/>
    <dgm:cxn modelId="{99DA3233-8B3A-4B5E-A11B-62F45936F8B1}" srcId="{623CAE79-5664-4962-BE3C-7B4307D144F9}" destId="{C1737640-5646-4E71-9B9C-D614A232AD79}" srcOrd="3" destOrd="0" parTransId="{AC8444FA-55CA-434F-AB06-4A9016AB39E0}" sibTransId="{05CA4D16-3E02-4E87-AF3B-44421E08B42D}"/>
    <dgm:cxn modelId="{2551CDC8-0E2C-4503-8284-303009DA9ED7}" srcId="{623CAE79-5664-4962-BE3C-7B4307D144F9}" destId="{A3E07F7B-CF00-472C-B5AD-3A7265B783BC}" srcOrd="2" destOrd="0" parTransId="{BB329161-1ECB-4ACC-9849-04B3D3F6603D}" sibTransId="{22542C8E-4BD7-4D20-91C9-E778E35DFC58}"/>
    <dgm:cxn modelId="{14ED297F-D6DA-48D4-9398-1F4C7A7C94B9}" srcId="{623CAE79-5664-4962-BE3C-7B4307D144F9}" destId="{C49D9B36-2462-4C24-9247-56D8C5C00A46}" srcOrd="1" destOrd="0" parTransId="{7AF19E4B-E67F-45C1-836A-9C709ECF15D4}" sibTransId="{C3DBEBEB-1D1D-482E-807A-24F147030245}"/>
    <dgm:cxn modelId="{45AAB46A-C1F7-466D-A018-27493DB3C834}" type="presParOf" srcId="{72502C6B-6640-4AA2-89A1-3671FD8590B7}" destId="{3BD87E52-7E7F-40A7-B9E2-2C6AADCA3FF0}" srcOrd="0" destOrd="0" presId="urn:microsoft.com/office/officeart/2005/8/layout/vList5"/>
    <dgm:cxn modelId="{600ADC34-38EF-42F4-B6F4-7BAE11470FF1}" type="presParOf" srcId="{3BD87E52-7E7F-40A7-B9E2-2C6AADCA3FF0}" destId="{E9837E4C-4433-4C02-BE8D-1230C3E3F10E}" srcOrd="0" destOrd="0" presId="urn:microsoft.com/office/officeart/2005/8/layout/vList5"/>
    <dgm:cxn modelId="{EFF04444-5549-4FDD-AC39-19B3E52BDDA6}" type="presParOf" srcId="{3BD87E52-7E7F-40A7-B9E2-2C6AADCA3FF0}" destId="{178AD871-7971-4A38-92DC-DFA027351DF0}" srcOrd="1" destOrd="0" presId="urn:microsoft.com/office/officeart/2005/8/layout/vList5"/>
    <dgm:cxn modelId="{1ECD5203-5F25-4BFA-AA0D-FF63A247D6AA}" type="presParOf" srcId="{72502C6B-6640-4AA2-89A1-3671FD8590B7}" destId="{3B5254C0-61FB-42B2-BB53-6BB2CF30C6D3}" srcOrd="1" destOrd="0" presId="urn:microsoft.com/office/officeart/2005/8/layout/vList5"/>
    <dgm:cxn modelId="{2593DA39-B1DB-491D-B380-81A674F883BF}" type="presParOf" srcId="{72502C6B-6640-4AA2-89A1-3671FD8590B7}" destId="{7030829B-76A3-4D7D-825B-E1D5F99D2431}" srcOrd="2" destOrd="0" presId="urn:microsoft.com/office/officeart/2005/8/layout/vList5"/>
    <dgm:cxn modelId="{40415CBB-0482-4661-B1B3-D8C48CD62657}" type="presParOf" srcId="{7030829B-76A3-4D7D-825B-E1D5F99D2431}" destId="{3A179ED2-37ED-404D-BA7A-1F7F11BBB0CE}" srcOrd="0" destOrd="0" presId="urn:microsoft.com/office/officeart/2005/8/layout/vList5"/>
    <dgm:cxn modelId="{57C7D7E2-4442-445C-B439-A9B8C95996A3}" type="presParOf" srcId="{7030829B-76A3-4D7D-825B-E1D5F99D2431}" destId="{F3113F2B-8F72-4013-8AFB-4796F7850155}" srcOrd="1" destOrd="0" presId="urn:microsoft.com/office/officeart/2005/8/layout/vList5"/>
    <dgm:cxn modelId="{D7FDB8F1-9432-482F-A964-0ACD5C9FFD93}" type="presParOf" srcId="{72502C6B-6640-4AA2-89A1-3671FD8590B7}" destId="{6A71D062-1ACA-4227-972D-D2EAA2308B28}" srcOrd="3" destOrd="0" presId="urn:microsoft.com/office/officeart/2005/8/layout/vList5"/>
    <dgm:cxn modelId="{DACBEC5B-ABC4-4053-B9F2-433C289CA258}" type="presParOf" srcId="{72502C6B-6640-4AA2-89A1-3671FD8590B7}" destId="{145F934D-F639-439E-9F63-29FC8195E61E}" srcOrd="4" destOrd="0" presId="urn:microsoft.com/office/officeart/2005/8/layout/vList5"/>
    <dgm:cxn modelId="{4D06806F-389C-4B30-AC44-7C72CF7348F5}" type="presParOf" srcId="{145F934D-F639-439E-9F63-29FC8195E61E}" destId="{D001C944-726E-4F54-82E2-5C22062D4824}" srcOrd="0" destOrd="0" presId="urn:microsoft.com/office/officeart/2005/8/layout/vList5"/>
    <dgm:cxn modelId="{AAC99A61-D505-4161-A247-69BA6C2468C3}" type="presParOf" srcId="{145F934D-F639-439E-9F63-29FC8195E61E}" destId="{EF987D01-3C4E-4098-947B-18181B35F1AE}" srcOrd="1" destOrd="0" presId="urn:microsoft.com/office/officeart/2005/8/layout/vList5"/>
    <dgm:cxn modelId="{FBCE5BF1-07D6-409A-B6BF-5AB70DC06993}" type="presParOf" srcId="{72502C6B-6640-4AA2-89A1-3671FD8590B7}" destId="{D8D53F41-FCF0-4A99-A36D-F93EC18265FA}" srcOrd="5" destOrd="0" presId="urn:microsoft.com/office/officeart/2005/8/layout/vList5"/>
    <dgm:cxn modelId="{D8D5B617-5723-4C50-A18E-D4A68C90249D}" type="presParOf" srcId="{72502C6B-6640-4AA2-89A1-3671FD8590B7}" destId="{8EB25AD2-FBC9-4721-B636-040CBD45D823}" srcOrd="6" destOrd="0" presId="urn:microsoft.com/office/officeart/2005/8/layout/vList5"/>
    <dgm:cxn modelId="{F736FAF5-7B6C-43FF-9A49-D0FBF56F1415}" type="presParOf" srcId="{8EB25AD2-FBC9-4721-B636-040CBD45D823}" destId="{C32ED6C4-2168-453C-8D1C-07AF81522841}" srcOrd="0" destOrd="0" presId="urn:microsoft.com/office/officeart/2005/8/layout/vList5"/>
    <dgm:cxn modelId="{042BB18B-3FCE-40AB-81EE-7ED4674F5E12}" type="presParOf" srcId="{8EB25AD2-FBC9-4721-B636-040CBD45D823}" destId="{7A42AFB0-5D21-454A-A78A-57D74324135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963A9B-D3DF-4EBF-8C75-AC1F0E29F0FA}">
      <dsp:nvSpPr>
        <dsp:cNvPr id="0" name=""/>
        <dsp:cNvSpPr/>
      </dsp:nvSpPr>
      <dsp:spPr>
        <a:xfrm rot="5400000">
          <a:off x="5218767" y="-2981441"/>
          <a:ext cx="738650" cy="6806453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600" b="0" kern="1200" dirty="0" smtClean="0"/>
            <a:t> Creation of new facilities</a:t>
          </a:r>
          <a:endParaRPr lang="en-IN" sz="1600" b="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IN" sz="1600" b="0" kern="1200" dirty="0" smtClean="0"/>
            <a:t> Rationalization and strengthening of the existing urban primary health structures (UFWCs, UHPs,  Urban RCH Centres, Dispensaries)</a:t>
          </a:r>
          <a:endParaRPr lang="en-IN" sz="1600" b="0" kern="1200" dirty="0"/>
        </a:p>
      </dsp:txBody>
      <dsp:txXfrm rot="5400000">
        <a:off x="5218767" y="-2981441"/>
        <a:ext cx="738650" cy="6806453"/>
      </dsp:txXfrm>
    </dsp:sp>
    <dsp:sp modelId="{6E54940A-0540-421B-B531-3CB758FF4146}">
      <dsp:nvSpPr>
        <dsp:cNvPr id="0" name=""/>
        <dsp:cNvSpPr/>
      </dsp:nvSpPr>
      <dsp:spPr>
        <a:xfrm>
          <a:off x="281" y="2987"/>
          <a:ext cx="2184584" cy="83829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IN" sz="1600" b="1" kern="1200" dirty="0" smtClean="0"/>
            <a:t>Strengthening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IN" sz="1600" b="1" kern="1200" dirty="0" smtClean="0"/>
            <a:t> of Infrastructure </a:t>
          </a:r>
        </a:p>
      </dsp:txBody>
      <dsp:txXfrm>
        <a:off x="281" y="2987"/>
        <a:ext cx="2184584" cy="838298"/>
      </dsp:txXfrm>
    </dsp:sp>
    <dsp:sp modelId="{24175D78-A1CC-4200-B420-D3B178AF8E47}">
      <dsp:nvSpPr>
        <dsp:cNvPr id="0" name=""/>
        <dsp:cNvSpPr/>
      </dsp:nvSpPr>
      <dsp:spPr>
        <a:xfrm rot="5400000">
          <a:off x="5319918" y="-2245932"/>
          <a:ext cx="523106" cy="6811593"/>
        </a:xfrm>
        <a:prstGeom prst="round2SameRect">
          <a:avLst/>
        </a:prstGeom>
        <a:solidFill>
          <a:schemeClr val="accent2">
            <a:tint val="40000"/>
            <a:alpha val="90000"/>
            <a:hueOff val="837637"/>
            <a:satOff val="-730"/>
            <a:lumOff val="-1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837637"/>
              <a:satOff val="-730"/>
              <a:lumOff val="-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kern="1200" dirty="0" smtClean="0"/>
            <a:t>Deployment of Medical  Officers and Paramedical Staff at U-PHCs and U-CHCs</a:t>
          </a:r>
          <a:endParaRPr lang="en-IN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kern="1200" smtClean="0"/>
            <a:t>Engagement of ANMs</a:t>
          </a:r>
          <a:endParaRPr lang="en-IN" sz="1400" b="0" kern="1200" dirty="0"/>
        </a:p>
      </dsp:txBody>
      <dsp:txXfrm rot="5400000">
        <a:off x="5319918" y="-2245932"/>
        <a:ext cx="523106" cy="6811593"/>
      </dsp:txXfrm>
    </dsp:sp>
    <dsp:sp modelId="{2EC2AB07-0084-4F8A-9EBC-3E20E46D980D}">
      <dsp:nvSpPr>
        <dsp:cNvPr id="0" name=""/>
        <dsp:cNvSpPr/>
      </dsp:nvSpPr>
      <dsp:spPr>
        <a:xfrm>
          <a:off x="281" y="896655"/>
          <a:ext cx="2175393" cy="579231"/>
        </a:xfrm>
        <a:prstGeom prst="roundRect">
          <a:avLst/>
        </a:prstGeom>
        <a:solidFill>
          <a:schemeClr val="accent2">
            <a:hueOff val="780253"/>
            <a:satOff val="-973"/>
            <a:lumOff val="2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b="1" kern="1200" smtClean="0"/>
            <a:t>Augmentation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b="1" kern="1200" smtClean="0"/>
            <a:t>of HR</a:t>
          </a:r>
          <a:endParaRPr lang="en-IN" sz="1600" b="1" kern="1200" dirty="0" smtClean="0"/>
        </a:p>
      </dsp:txBody>
      <dsp:txXfrm>
        <a:off x="281" y="896655"/>
        <a:ext cx="2175393" cy="579231"/>
      </dsp:txXfrm>
    </dsp:sp>
    <dsp:sp modelId="{01E8FD5F-4824-453D-ABFC-BA950BD8EF2F}">
      <dsp:nvSpPr>
        <dsp:cNvPr id="0" name=""/>
        <dsp:cNvSpPr/>
      </dsp:nvSpPr>
      <dsp:spPr>
        <a:xfrm rot="5400000">
          <a:off x="5319918" y="-1637739"/>
          <a:ext cx="523106" cy="6811593"/>
        </a:xfrm>
        <a:prstGeom prst="round2SameRect">
          <a:avLst/>
        </a:prstGeom>
        <a:solidFill>
          <a:schemeClr val="accent2">
            <a:tint val="40000"/>
            <a:alpha val="90000"/>
            <a:hueOff val="1675274"/>
            <a:satOff val="-1459"/>
            <a:lumOff val="-2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1675274"/>
              <a:satOff val="-1459"/>
              <a:lumOff val="-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600" b="0" kern="1200" smtClean="0"/>
            <a:t>Mahila Arogya Samitis (MAS) </a:t>
          </a:r>
          <a:r>
            <a:rPr lang="en-US" sz="1600" b="0" kern="1200" smtClean="0"/>
            <a:t>and ASHAs</a:t>
          </a:r>
          <a:r>
            <a:rPr lang="en-IN" sz="1600" b="0" kern="1200" smtClean="0"/>
            <a:t> in slum areas</a:t>
          </a:r>
          <a:endParaRPr lang="en-IN" sz="1600" b="0" kern="1200" dirty="0"/>
        </a:p>
      </dsp:txBody>
      <dsp:txXfrm rot="5400000">
        <a:off x="5319918" y="-1637739"/>
        <a:ext cx="523106" cy="6811593"/>
      </dsp:txXfrm>
    </dsp:sp>
    <dsp:sp modelId="{CE8D045A-A164-468B-AE3B-B3A7C6E12310}">
      <dsp:nvSpPr>
        <dsp:cNvPr id="0" name=""/>
        <dsp:cNvSpPr/>
      </dsp:nvSpPr>
      <dsp:spPr>
        <a:xfrm>
          <a:off x="281" y="1478441"/>
          <a:ext cx="2175393" cy="579231"/>
        </a:xfrm>
        <a:prstGeom prst="roundRect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b="1" kern="1200" dirty="0" smtClean="0"/>
            <a:t>Community Participation</a:t>
          </a:r>
          <a:endParaRPr lang="en-IN" sz="1600" b="1" kern="1200" dirty="0"/>
        </a:p>
      </dsp:txBody>
      <dsp:txXfrm>
        <a:off x="281" y="1478441"/>
        <a:ext cx="2175393" cy="579231"/>
      </dsp:txXfrm>
    </dsp:sp>
    <dsp:sp modelId="{FF53B0FF-19B5-4485-AA1A-C4EC06836BAD}">
      <dsp:nvSpPr>
        <dsp:cNvPr id="0" name=""/>
        <dsp:cNvSpPr/>
      </dsp:nvSpPr>
      <dsp:spPr>
        <a:xfrm rot="5400000">
          <a:off x="5319918" y="-1029546"/>
          <a:ext cx="523106" cy="6811593"/>
        </a:xfrm>
        <a:prstGeom prst="round2SameRect">
          <a:avLst/>
        </a:prstGeom>
        <a:solidFill>
          <a:schemeClr val="accent2">
            <a:tint val="40000"/>
            <a:alpha val="90000"/>
            <a:hueOff val="2512910"/>
            <a:satOff val="-2189"/>
            <a:lumOff val="-3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2512910"/>
              <a:satOff val="-2189"/>
              <a:lumOff val="-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600" b="0" kern="1200" dirty="0" smtClean="0"/>
            <a:t>Involvement of ULBs in planning, implementation and monitoring of the program</a:t>
          </a:r>
          <a:endParaRPr lang="en-IN" sz="1600" b="0" kern="1200" dirty="0"/>
        </a:p>
      </dsp:txBody>
      <dsp:txXfrm rot="5400000">
        <a:off x="5319918" y="-1029546"/>
        <a:ext cx="523106" cy="6811593"/>
      </dsp:txXfrm>
    </dsp:sp>
    <dsp:sp modelId="{BBE4F406-78F9-462A-A695-18AC91610254}">
      <dsp:nvSpPr>
        <dsp:cNvPr id="0" name=""/>
        <dsp:cNvSpPr/>
      </dsp:nvSpPr>
      <dsp:spPr>
        <a:xfrm>
          <a:off x="281" y="2086634"/>
          <a:ext cx="2175393" cy="579231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b="1" kern="1200" smtClean="0"/>
            <a:t>Urban Local Bodies (ULBs)</a:t>
          </a:r>
          <a:endParaRPr lang="en-IN" sz="1600" b="1" kern="1200" dirty="0"/>
        </a:p>
      </dsp:txBody>
      <dsp:txXfrm>
        <a:off x="281" y="2086634"/>
        <a:ext cx="2175393" cy="579231"/>
      </dsp:txXfrm>
    </dsp:sp>
    <dsp:sp modelId="{A18D4DA7-29B8-475C-8A87-BB55B2E60F3B}">
      <dsp:nvSpPr>
        <dsp:cNvPr id="0" name=""/>
        <dsp:cNvSpPr/>
      </dsp:nvSpPr>
      <dsp:spPr>
        <a:xfrm rot="5400000">
          <a:off x="5319918" y="-421353"/>
          <a:ext cx="523106" cy="6811593"/>
        </a:xfrm>
        <a:prstGeom prst="round2SameRect">
          <a:avLst/>
        </a:prstGeom>
        <a:solidFill>
          <a:schemeClr val="accent2">
            <a:tint val="40000"/>
            <a:alpha val="90000"/>
            <a:hueOff val="3350547"/>
            <a:satOff val="-2919"/>
            <a:lumOff val="-4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3350547"/>
              <a:satOff val="-2919"/>
              <a:lumOff val="-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kern="1200" smtClean="0"/>
            <a:t>Convergence with all National Health Programs </a:t>
          </a:r>
          <a:r>
            <a:rPr lang="en-IN" sz="1600" b="0" kern="1200" smtClean="0"/>
            <a:t> and other Ministries  (Drinking Water, Sanitation, Housing, WCD etc)</a:t>
          </a:r>
          <a:endParaRPr lang="en-IN" sz="1600" b="0" kern="1200" dirty="0"/>
        </a:p>
      </dsp:txBody>
      <dsp:txXfrm rot="5400000">
        <a:off x="5319918" y="-421353"/>
        <a:ext cx="523106" cy="6811593"/>
      </dsp:txXfrm>
    </dsp:sp>
    <dsp:sp modelId="{9B92C76D-3843-4C04-9632-4E234C054ECA}">
      <dsp:nvSpPr>
        <dsp:cNvPr id="0" name=""/>
        <dsp:cNvSpPr/>
      </dsp:nvSpPr>
      <dsp:spPr>
        <a:xfrm>
          <a:off x="281" y="2694827"/>
          <a:ext cx="2175393" cy="579231"/>
        </a:xfrm>
        <a:prstGeom prst="round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b="1" kern="1200" dirty="0" smtClean="0"/>
            <a:t>Inter and Intra Sectoral Coordination</a:t>
          </a:r>
          <a:endParaRPr lang="en-IN" sz="1600" b="1" kern="1200" dirty="0"/>
        </a:p>
      </dsp:txBody>
      <dsp:txXfrm>
        <a:off x="281" y="2694827"/>
        <a:ext cx="2175393" cy="579231"/>
      </dsp:txXfrm>
    </dsp:sp>
    <dsp:sp modelId="{FC6C8775-7342-45DE-AAB9-77AC61ABBCC8}">
      <dsp:nvSpPr>
        <dsp:cNvPr id="0" name=""/>
        <dsp:cNvSpPr/>
      </dsp:nvSpPr>
      <dsp:spPr>
        <a:xfrm rot="5400000">
          <a:off x="5319918" y="186839"/>
          <a:ext cx="523106" cy="6811593"/>
        </a:xfrm>
        <a:prstGeom prst="round2SameRect">
          <a:avLst/>
        </a:prstGeom>
        <a:solidFill>
          <a:schemeClr val="accent2">
            <a:tint val="40000"/>
            <a:alpha val="90000"/>
            <a:hueOff val="4188184"/>
            <a:satOff val="-3648"/>
            <a:lumOff val="-5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4188184"/>
              <a:satOff val="-3648"/>
              <a:lumOff val="-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600" b="0" kern="1200" smtClean="0"/>
            <a:t>ULBs/ Medical and Paramedical staff/ASHA, MAS</a:t>
          </a:r>
          <a:endParaRPr lang="en-IN" sz="1600" b="0" kern="1200" dirty="0"/>
        </a:p>
      </dsp:txBody>
      <dsp:txXfrm rot="5400000">
        <a:off x="5319918" y="186839"/>
        <a:ext cx="523106" cy="6811593"/>
      </dsp:txXfrm>
    </dsp:sp>
    <dsp:sp modelId="{FEC2A675-D4AB-4DC7-8AA5-9C56395CDB2C}">
      <dsp:nvSpPr>
        <dsp:cNvPr id="0" name=""/>
        <dsp:cNvSpPr/>
      </dsp:nvSpPr>
      <dsp:spPr>
        <a:xfrm>
          <a:off x="281" y="3303020"/>
          <a:ext cx="2175393" cy="579231"/>
        </a:xfrm>
        <a:prstGeom prst="roundRect">
          <a:avLst/>
        </a:prstGeom>
        <a:solidFill>
          <a:schemeClr val="accent2">
            <a:hueOff val="3901266"/>
            <a:satOff val="-4866"/>
            <a:lumOff val="11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b="1" kern="1200" dirty="0" smtClean="0"/>
            <a:t>Capacity building of stakeholders </a:t>
          </a:r>
          <a:endParaRPr lang="en-IN" sz="1600" b="1" kern="1200" dirty="0"/>
        </a:p>
      </dsp:txBody>
      <dsp:txXfrm>
        <a:off x="281" y="3303020"/>
        <a:ext cx="2175393" cy="579231"/>
      </dsp:txXfrm>
    </dsp:sp>
    <dsp:sp modelId="{82C555B9-6F8F-4741-9B31-2E86879A4D30}">
      <dsp:nvSpPr>
        <dsp:cNvPr id="0" name=""/>
        <dsp:cNvSpPr/>
      </dsp:nvSpPr>
      <dsp:spPr>
        <a:xfrm rot="5400000">
          <a:off x="5319918" y="795033"/>
          <a:ext cx="523106" cy="6811593"/>
        </a:xfrm>
        <a:prstGeom prst="round2Same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600" b="0" kern="1200" smtClean="0"/>
            <a:t>For better service delivery, improved surveillance and monitoring</a:t>
          </a:r>
          <a:endParaRPr lang="en-IN" sz="1600" b="0" kern="1200" dirty="0"/>
        </a:p>
      </dsp:txBody>
      <dsp:txXfrm rot="5400000">
        <a:off x="5319918" y="795033"/>
        <a:ext cx="523106" cy="6811593"/>
      </dsp:txXfrm>
    </dsp:sp>
    <dsp:sp modelId="{CC33220C-1295-4918-8A4B-4307F3B8E1F1}">
      <dsp:nvSpPr>
        <dsp:cNvPr id="0" name=""/>
        <dsp:cNvSpPr/>
      </dsp:nvSpPr>
      <dsp:spPr>
        <a:xfrm>
          <a:off x="281" y="3911213"/>
          <a:ext cx="2175393" cy="579231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b="1" kern="1200" smtClean="0"/>
            <a:t>Use of ICT</a:t>
          </a:r>
          <a:endParaRPr lang="en-IN" sz="1600" b="1" kern="1200" dirty="0"/>
        </a:p>
      </dsp:txBody>
      <dsp:txXfrm>
        <a:off x="281" y="3911213"/>
        <a:ext cx="2175393" cy="57923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78AD871-7971-4A38-92DC-DFA027351DF0}">
      <dsp:nvSpPr>
        <dsp:cNvPr id="0" name=""/>
        <dsp:cNvSpPr/>
      </dsp:nvSpPr>
      <dsp:spPr>
        <a:xfrm rot="5400000">
          <a:off x="5184021" y="-2538798"/>
          <a:ext cx="940982" cy="6045088"/>
        </a:xfrm>
        <a:prstGeom prst="round2SameRect">
          <a:avLst/>
        </a:prstGeom>
        <a:solidFill>
          <a:srgbClr val="C0504D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30-50 bedded in cities 2.5lakh population</a:t>
          </a:r>
          <a:endParaRPr lang="en-IN" sz="2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100 bedded for more than 500,000 population in metros</a:t>
          </a:r>
          <a:endParaRPr lang="en-IN" sz="2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5400000">
        <a:off x="5184021" y="-2538798"/>
        <a:ext cx="940982" cy="6045088"/>
      </dsp:txXfrm>
    </dsp:sp>
    <dsp:sp modelId="{E9837E4C-4433-4C02-BE8D-1230C3E3F10E}">
      <dsp:nvSpPr>
        <dsp:cNvPr id="0" name=""/>
        <dsp:cNvSpPr/>
      </dsp:nvSpPr>
      <dsp:spPr>
        <a:xfrm>
          <a:off x="34770" y="750"/>
          <a:ext cx="2597198" cy="965990"/>
        </a:xfrm>
        <a:prstGeom prst="roundRect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Urban-CHC </a:t>
          </a:r>
        </a:p>
      </dsp:txBody>
      <dsp:txXfrm>
        <a:off x="34770" y="750"/>
        <a:ext cx="2597198" cy="965990"/>
      </dsp:txXfrm>
    </dsp:sp>
    <dsp:sp modelId="{F3113F2B-8F72-4013-8AFB-4796F7850155}">
      <dsp:nvSpPr>
        <dsp:cNvPr id="0" name=""/>
        <dsp:cNvSpPr/>
      </dsp:nvSpPr>
      <dsp:spPr>
        <a:xfrm rot="5400000">
          <a:off x="5268116" y="-1524508"/>
          <a:ext cx="772792" cy="6045088"/>
        </a:xfrm>
        <a:prstGeom prst="round2SameRect">
          <a:avLst/>
        </a:prstGeom>
        <a:solidFill>
          <a:srgbClr val="C0504D">
            <a:tint val="40000"/>
            <a:alpha val="90000"/>
            <a:hueOff val="1675274"/>
            <a:satOff val="-1459"/>
            <a:lumOff val="-2"/>
            <a:alphaOff val="0"/>
          </a:srgbClr>
        </a:solidFill>
        <a:ln w="25400" cap="flat" cmpd="sng" algn="ctr">
          <a:solidFill>
            <a:srgbClr val="C0504D">
              <a:tint val="40000"/>
              <a:alpha val="90000"/>
              <a:hueOff val="1675274"/>
              <a:satOff val="-1459"/>
              <a:lumOff val="-2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For every 50,000 urban population</a:t>
          </a:r>
          <a:endParaRPr lang="en-IN" sz="2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Comprehensive primary healthcare service</a:t>
          </a:r>
          <a:endParaRPr lang="en-IN" sz="2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5400000">
        <a:off x="5268116" y="-1524508"/>
        <a:ext cx="772792" cy="6045088"/>
      </dsp:txXfrm>
    </dsp:sp>
    <dsp:sp modelId="{3A179ED2-37ED-404D-BA7A-1F7F11BBB0CE}">
      <dsp:nvSpPr>
        <dsp:cNvPr id="0" name=""/>
        <dsp:cNvSpPr/>
      </dsp:nvSpPr>
      <dsp:spPr>
        <a:xfrm>
          <a:off x="37223" y="958858"/>
          <a:ext cx="2597198" cy="965990"/>
        </a:xfrm>
        <a:prstGeom prst="roundRect">
          <a:avLst/>
        </a:prstGeom>
        <a:solidFill>
          <a:srgbClr val="C0504D">
            <a:hueOff val="1560506"/>
            <a:satOff val="-1946"/>
            <a:lumOff val="458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Urban-PHC</a:t>
          </a:r>
        </a:p>
      </dsp:txBody>
      <dsp:txXfrm>
        <a:off x="37223" y="958858"/>
        <a:ext cx="2597198" cy="965990"/>
      </dsp:txXfrm>
    </dsp:sp>
    <dsp:sp modelId="{EF987D01-3C4E-4098-947B-18181B35F1AE}">
      <dsp:nvSpPr>
        <dsp:cNvPr id="0" name=""/>
        <dsp:cNvSpPr/>
      </dsp:nvSpPr>
      <dsp:spPr>
        <a:xfrm rot="5400000">
          <a:off x="5268116" y="-510219"/>
          <a:ext cx="772792" cy="6045088"/>
        </a:xfrm>
        <a:prstGeom prst="round2SameRect">
          <a:avLst/>
        </a:prstGeom>
        <a:solidFill>
          <a:srgbClr val="C0504D">
            <a:tint val="40000"/>
            <a:alpha val="90000"/>
            <a:hueOff val="3350547"/>
            <a:satOff val="-2919"/>
            <a:lumOff val="-4"/>
            <a:alphaOff val="0"/>
          </a:srgbClr>
        </a:solidFill>
        <a:ln w="25400" cap="flat" cmpd="sng" algn="ctr">
          <a:solidFill>
            <a:srgbClr val="C0504D">
              <a:tint val="40000"/>
              <a:alpha val="90000"/>
              <a:hueOff val="3350547"/>
              <a:satOff val="-2919"/>
              <a:lumOff val="-4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For  slum and vulnerable population,  routine UHNDs and special outreach sessions  </a:t>
          </a:r>
          <a:endParaRPr lang="en-IN" sz="2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5400000">
        <a:off x="5268116" y="-510219"/>
        <a:ext cx="772792" cy="6045088"/>
      </dsp:txXfrm>
    </dsp:sp>
    <dsp:sp modelId="{D001C944-726E-4F54-82E2-5C22062D4824}">
      <dsp:nvSpPr>
        <dsp:cNvPr id="0" name=""/>
        <dsp:cNvSpPr/>
      </dsp:nvSpPr>
      <dsp:spPr>
        <a:xfrm>
          <a:off x="34770" y="2029330"/>
          <a:ext cx="2597198" cy="965990"/>
        </a:xfrm>
        <a:prstGeom prst="roundRect">
          <a:avLst/>
        </a:prstGeom>
        <a:solidFill>
          <a:srgbClr val="C0504D">
            <a:hueOff val="3121013"/>
            <a:satOff val="-3893"/>
            <a:lumOff val="915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Outreach Sessions</a:t>
          </a:r>
          <a:endParaRPr lang="en-IN" sz="2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4770" y="2029330"/>
        <a:ext cx="2597198" cy="965990"/>
      </dsp:txXfrm>
    </dsp:sp>
    <dsp:sp modelId="{7A42AFB0-5D21-454A-A78A-57D743241356}">
      <dsp:nvSpPr>
        <dsp:cNvPr id="0" name=""/>
        <dsp:cNvSpPr/>
      </dsp:nvSpPr>
      <dsp:spPr>
        <a:xfrm rot="5400000">
          <a:off x="5118982" y="554069"/>
          <a:ext cx="1060085" cy="6039185"/>
        </a:xfrm>
        <a:prstGeom prst="round2SameRect">
          <a:avLst/>
        </a:prstGeom>
        <a:solidFill>
          <a:srgbClr val="C0504D">
            <a:tint val="40000"/>
            <a:alpha val="90000"/>
            <a:hueOff val="5025821"/>
            <a:satOff val="-4378"/>
            <a:lumOff val="-6"/>
            <a:alphaOff val="0"/>
          </a:srgbClr>
        </a:solidFill>
        <a:ln w="25400" cap="flat" cmpd="sng" algn="ctr">
          <a:solidFill>
            <a:srgbClr val="C0504D">
              <a:tint val="40000"/>
              <a:alpha val="90000"/>
              <a:hueOff val="5025821"/>
              <a:satOff val="-4378"/>
              <a:lumOff val="-6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For every 50 – 100 households in slums and among vulnerable communities</a:t>
          </a:r>
          <a:endParaRPr lang="en-IN" sz="2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BCC &amp; Health Promotion</a:t>
          </a:r>
          <a:endParaRPr lang="en-IN" sz="2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5400000">
        <a:off x="5118982" y="554069"/>
        <a:ext cx="1060085" cy="6039185"/>
      </dsp:txXfrm>
    </dsp:sp>
    <dsp:sp modelId="{C32ED6C4-2168-453C-8D1C-07AF81522841}">
      <dsp:nvSpPr>
        <dsp:cNvPr id="0" name=""/>
        <dsp:cNvSpPr/>
      </dsp:nvSpPr>
      <dsp:spPr>
        <a:xfrm>
          <a:off x="34770" y="3090667"/>
          <a:ext cx="2594661" cy="965990"/>
        </a:xfrm>
        <a:prstGeom prst="roundRect">
          <a:avLst/>
        </a:prstGeom>
        <a:solidFill>
          <a:srgbClr val="C0504D">
            <a:hueOff val="4681519"/>
            <a:satOff val="-5839"/>
            <a:lumOff val="1373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Mahila</a:t>
          </a:r>
          <a:r>
            <a:rPr lang="en-IN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 </a:t>
          </a:r>
          <a:r>
            <a:rPr lang="en-IN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Arogya</a:t>
          </a:r>
          <a:r>
            <a:rPr lang="en-IN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 </a:t>
          </a:r>
          <a:r>
            <a:rPr lang="en-IN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Samiti</a:t>
          </a:r>
          <a:endParaRPr lang="en-IN" sz="2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4770" y="3090667"/>
        <a:ext cx="2594661" cy="9659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3BAE77-EDE4-40A5-9DEA-39CDFEA50CA0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F24093-42F4-4167-946A-C8716075EC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3642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2338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61691" algn="l" defTabSz="72338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23382" algn="l" defTabSz="72338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85073" algn="l" defTabSz="72338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46764" algn="l" defTabSz="72338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808455" algn="l" defTabSz="72338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70146" algn="l" defTabSz="72338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531836" algn="l" defTabSz="72338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93527" algn="l" defTabSz="72338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50B9FAC-C051-475F-9D03-A3909AFBCD2D}" type="slidenum">
              <a:rPr lang="en-IN" smtClean="0"/>
              <a:pPr/>
              <a:t>5</a:t>
            </a:fld>
            <a:endParaRPr lang="en-I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F24093-42F4-4167-946A-C8716075EC7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7592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 lIns="72338" tIns="36169" rIns="72338" bIns="36169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72338" tIns="36169" rIns="72338" bIns="36169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02383DB1-F859-44F4-91C4-EE90E3AA1868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F47C34F1-31A2-4F79-87C4-C1820C913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72338" tIns="36169" rIns="72338" bIns="36169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 lIns="72338" tIns="36169" rIns="72338" bIns="36169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02383DB1-F859-44F4-91C4-EE90E3AA1868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F47C34F1-31A2-4F79-87C4-C1820C913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6" y="233363"/>
            <a:ext cx="2314575" cy="4974431"/>
          </a:xfrm>
          <a:prstGeom prst="rect">
            <a:avLst/>
          </a:prstGeom>
        </p:spPr>
        <p:txBody>
          <a:bodyPr vert="eaVert" lIns="72338" tIns="36169" rIns="72338" bIns="36169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1" y="233363"/>
            <a:ext cx="6791325" cy="4974431"/>
          </a:xfrm>
          <a:prstGeom prst="rect">
            <a:avLst/>
          </a:prstGeom>
        </p:spPr>
        <p:txBody>
          <a:bodyPr vert="eaVert" lIns="72338" tIns="36169" rIns="72338" bIns="36169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02383DB1-F859-44F4-91C4-EE90E3AA1868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F47C34F1-31A2-4F79-87C4-C1820C913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72338" tIns="36169" rIns="72338" bIns="36169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lIns="72338" tIns="36169" rIns="72338" bIns="36169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02383DB1-F859-44F4-91C4-EE90E3AA1868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F47C34F1-31A2-4F79-87C4-C1820C913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lIns="72338" tIns="36169" rIns="72338" bIns="36169" anchor="t"/>
          <a:lstStyle>
            <a:lvl1pPr algn="l">
              <a:defRPr sz="3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lIns="72338" tIns="36169" rIns="72338" bIns="36169"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3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50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67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84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900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17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34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02383DB1-F859-44F4-91C4-EE90E3AA1868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F47C34F1-31A2-4F79-87C4-C1820C913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72338" tIns="36169" rIns="72338" bIns="36169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1" y="1359694"/>
            <a:ext cx="4552950" cy="3848100"/>
          </a:xfrm>
          <a:prstGeom prst="rect">
            <a:avLst/>
          </a:prstGeom>
        </p:spPr>
        <p:txBody>
          <a:bodyPr lIns="72338" tIns="36169" rIns="72338" bIns="36169"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359694"/>
            <a:ext cx="4552950" cy="3848100"/>
          </a:xfrm>
          <a:prstGeom prst="rect">
            <a:avLst/>
          </a:prstGeom>
        </p:spPr>
        <p:txBody>
          <a:bodyPr lIns="72338" tIns="36169" rIns="72338" bIns="36169"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02383DB1-F859-44F4-91C4-EE90E3AA1868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F47C34F1-31A2-4F79-87C4-C1820C913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72338" tIns="36169" rIns="72338" bIns="36169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lIns="72338" tIns="36169" rIns="72338" bIns="36169" anchor="b"/>
          <a:lstStyle>
            <a:lvl1pPr marL="0" indent="0">
              <a:buNone/>
              <a:defRPr sz="2100" b="1"/>
            </a:lvl1pPr>
            <a:lvl2pPr marL="408168" indent="0">
              <a:buNone/>
              <a:defRPr sz="1800" b="1"/>
            </a:lvl2pPr>
            <a:lvl3pPr marL="816336" indent="0">
              <a:buNone/>
              <a:defRPr sz="1600" b="1"/>
            </a:lvl3pPr>
            <a:lvl4pPr marL="1224505" indent="0">
              <a:buNone/>
              <a:defRPr sz="1400" b="1"/>
            </a:lvl4pPr>
            <a:lvl5pPr marL="1632673" indent="0">
              <a:buNone/>
              <a:defRPr sz="1400" b="1"/>
            </a:lvl5pPr>
            <a:lvl6pPr marL="2040841" indent="0">
              <a:buNone/>
              <a:defRPr sz="1400" b="1"/>
            </a:lvl6pPr>
            <a:lvl7pPr marL="2449009" indent="0">
              <a:buNone/>
              <a:defRPr sz="1400" b="1"/>
            </a:lvl7pPr>
            <a:lvl8pPr marL="2857177" indent="0">
              <a:buNone/>
              <a:defRPr sz="1400" b="1"/>
            </a:lvl8pPr>
            <a:lvl9pPr marL="3265346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  <a:prstGeom prst="rect">
            <a:avLst/>
          </a:prstGeom>
        </p:spPr>
        <p:txBody>
          <a:bodyPr lIns="72338" tIns="36169" rIns="72338" bIns="36169"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lIns="72338" tIns="36169" rIns="72338" bIns="36169" anchor="b"/>
          <a:lstStyle>
            <a:lvl1pPr marL="0" indent="0">
              <a:buNone/>
              <a:defRPr sz="2100" b="1"/>
            </a:lvl1pPr>
            <a:lvl2pPr marL="408168" indent="0">
              <a:buNone/>
              <a:defRPr sz="1800" b="1"/>
            </a:lvl2pPr>
            <a:lvl3pPr marL="816336" indent="0">
              <a:buNone/>
              <a:defRPr sz="1600" b="1"/>
            </a:lvl3pPr>
            <a:lvl4pPr marL="1224505" indent="0">
              <a:buNone/>
              <a:defRPr sz="1400" b="1"/>
            </a:lvl4pPr>
            <a:lvl5pPr marL="1632673" indent="0">
              <a:buNone/>
              <a:defRPr sz="1400" b="1"/>
            </a:lvl5pPr>
            <a:lvl6pPr marL="2040841" indent="0">
              <a:buNone/>
              <a:defRPr sz="1400" b="1"/>
            </a:lvl6pPr>
            <a:lvl7pPr marL="2449009" indent="0">
              <a:buNone/>
              <a:defRPr sz="1400" b="1"/>
            </a:lvl7pPr>
            <a:lvl8pPr marL="2857177" indent="0">
              <a:buNone/>
              <a:defRPr sz="1400" b="1"/>
            </a:lvl8pPr>
            <a:lvl9pPr marL="3265346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4041775" cy="2963466"/>
          </a:xfrm>
          <a:prstGeom prst="rect">
            <a:avLst/>
          </a:prstGeom>
        </p:spPr>
        <p:txBody>
          <a:bodyPr lIns="72338" tIns="36169" rIns="72338" bIns="36169"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02383DB1-F859-44F4-91C4-EE90E3AA1868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F47C34F1-31A2-4F79-87C4-C1820C913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72338" tIns="36169" rIns="72338" bIns="36169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02383DB1-F859-44F4-91C4-EE90E3AA1868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F47C34F1-31A2-4F79-87C4-C1820C913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02383DB1-F859-44F4-91C4-EE90E3AA1868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F47C34F1-31A2-4F79-87C4-C1820C913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lIns="72338" tIns="36169" rIns="72338" bIns="36169"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 lIns="72338" tIns="36169" rIns="72338" bIns="36169"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  <a:prstGeom prst="rect">
            <a:avLst/>
          </a:prstGeom>
        </p:spPr>
        <p:txBody>
          <a:bodyPr lIns="72338" tIns="36169" rIns="72338" bIns="36169"/>
          <a:lstStyle>
            <a:lvl1pPr marL="0" indent="0">
              <a:buNone/>
              <a:defRPr sz="1300"/>
            </a:lvl1pPr>
            <a:lvl2pPr marL="408168" indent="0">
              <a:buNone/>
              <a:defRPr sz="1100"/>
            </a:lvl2pPr>
            <a:lvl3pPr marL="816336" indent="0">
              <a:buNone/>
              <a:defRPr sz="900"/>
            </a:lvl3pPr>
            <a:lvl4pPr marL="1224505" indent="0">
              <a:buNone/>
              <a:defRPr sz="800"/>
            </a:lvl4pPr>
            <a:lvl5pPr marL="1632673" indent="0">
              <a:buNone/>
              <a:defRPr sz="800"/>
            </a:lvl5pPr>
            <a:lvl6pPr marL="2040841" indent="0">
              <a:buNone/>
              <a:defRPr sz="800"/>
            </a:lvl6pPr>
            <a:lvl7pPr marL="2449009" indent="0">
              <a:buNone/>
              <a:defRPr sz="800"/>
            </a:lvl7pPr>
            <a:lvl8pPr marL="2857177" indent="0">
              <a:buNone/>
              <a:defRPr sz="800"/>
            </a:lvl8pPr>
            <a:lvl9pPr marL="3265346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02383DB1-F859-44F4-91C4-EE90E3AA1868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F47C34F1-31A2-4F79-87C4-C1820C913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  <a:prstGeom prst="rect">
            <a:avLst/>
          </a:prstGeom>
        </p:spPr>
        <p:txBody>
          <a:bodyPr lIns="72338" tIns="36169" rIns="72338" bIns="36169"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 lIns="72338" tIns="36169" rIns="72338" bIns="36169"/>
          <a:lstStyle>
            <a:lvl1pPr marL="0" indent="0">
              <a:buNone/>
              <a:defRPr sz="2800"/>
            </a:lvl1pPr>
            <a:lvl2pPr marL="408168" indent="0">
              <a:buNone/>
              <a:defRPr sz="2500"/>
            </a:lvl2pPr>
            <a:lvl3pPr marL="816336" indent="0">
              <a:buNone/>
              <a:defRPr sz="2100"/>
            </a:lvl3pPr>
            <a:lvl4pPr marL="1224505" indent="0">
              <a:buNone/>
              <a:defRPr sz="1800"/>
            </a:lvl4pPr>
            <a:lvl5pPr marL="1632673" indent="0">
              <a:buNone/>
              <a:defRPr sz="1800"/>
            </a:lvl5pPr>
            <a:lvl6pPr marL="2040841" indent="0">
              <a:buNone/>
              <a:defRPr sz="1800"/>
            </a:lvl6pPr>
            <a:lvl7pPr marL="2449009" indent="0">
              <a:buNone/>
              <a:defRPr sz="1800"/>
            </a:lvl7pPr>
            <a:lvl8pPr marL="2857177" indent="0">
              <a:buNone/>
              <a:defRPr sz="1800"/>
            </a:lvl8pPr>
            <a:lvl9pPr marL="3265346" indent="0">
              <a:buNone/>
              <a:defRPr sz="1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 lIns="72338" tIns="36169" rIns="72338" bIns="36169"/>
          <a:lstStyle>
            <a:lvl1pPr marL="0" indent="0">
              <a:buNone/>
              <a:defRPr sz="1300"/>
            </a:lvl1pPr>
            <a:lvl2pPr marL="408168" indent="0">
              <a:buNone/>
              <a:defRPr sz="1100"/>
            </a:lvl2pPr>
            <a:lvl3pPr marL="816336" indent="0">
              <a:buNone/>
              <a:defRPr sz="900"/>
            </a:lvl3pPr>
            <a:lvl4pPr marL="1224505" indent="0">
              <a:buNone/>
              <a:defRPr sz="800"/>
            </a:lvl4pPr>
            <a:lvl5pPr marL="1632673" indent="0">
              <a:buNone/>
              <a:defRPr sz="800"/>
            </a:lvl5pPr>
            <a:lvl6pPr marL="2040841" indent="0">
              <a:buNone/>
              <a:defRPr sz="800"/>
            </a:lvl6pPr>
            <a:lvl7pPr marL="2449009" indent="0">
              <a:buNone/>
              <a:defRPr sz="800"/>
            </a:lvl7pPr>
            <a:lvl8pPr marL="2857177" indent="0">
              <a:buNone/>
              <a:defRPr sz="800"/>
            </a:lvl8pPr>
            <a:lvl9pPr marL="3265346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02383DB1-F859-44F4-91C4-EE90E3AA1868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72338" tIns="36169" rIns="72338" bIns="36169"/>
          <a:lstStyle/>
          <a:p>
            <a:fld id="{F47C34F1-31A2-4F79-87C4-C1820C913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355" y="0"/>
            <a:ext cx="9141291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16336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126" indent="-306126" algn="l" defTabSz="81633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63273" indent="-255105" algn="l" defTabSz="816336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21" indent="-204084" algn="l" defTabSz="81633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589" indent="-204084" algn="l" defTabSz="816336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757" indent="-204084" algn="l" defTabSz="816336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925" indent="-204084" algn="l" defTabSz="81633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093" indent="-204084" algn="l" defTabSz="81633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62" indent="-204084" algn="l" defTabSz="81633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30" indent="-204084" algn="l" defTabSz="81633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3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68" algn="l" defTabSz="8163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36" algn="l" defTabSz="8163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05" algn="l" defTabSz="8163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73" algn="l" defTabSz="8163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41" algn="l" defTabSz="8163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09" algn="l" defTabSz="8163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77" algn="l" defTabSz="8163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46" algn="l" defTabSz="8163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5" y="0"/>
            <a:ext cx="9141291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33350"/>
            <a:ext cx="8686800" cy="938202"/>
          </a:xfrm>
        </p:spPr>
        <p:txBody>
          <a:bodyPr>
            <a:noAutofit/>
          </a:bodyPr>
          <a:lstStyle/>
          <a:p>
            <a: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TOR : </a:t>
            </a:r>
            <a: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NUHM </a:t>
            </a:r>
            <a: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/>
            </a:r>
            <a:b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</a:br>
            <a: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III: Observations during field Visits</a:t>
            </a:r>
            <a:r>
              <a:rPr lang="en-US" sz="2800" b="1" dirty="0">
                <a:latin typeface="+mn-lt"/>
              </a:rPr>
              <a:t/>
            </a:r>
            <a:br>
              <a:rPr lang="en-US" sz="2800" b="1" dirty="0">
                <a:latin typeface="+mn-lt"/>
              </a:rPr>
            </a:br>
            <a:r>
              <a:rPr lang="en-US" sz="2800" cap="none" dirty="0" smtClean="0">
                <a:latin typeface="+mn-lt"/>
              </a:rPr>
              <a:t/>
            </a:r>
            <a:br>
              <a:rPr lang="en-US" sz="2800" cap="none" dirty="0" smtClean="0">
                <a:latin typeface="+mn-lt"/>
              </a:rPr>
            </a:br>
            <a:endParaRPr lang="en-US" sz="2800" cap="none" dirty="0">
              <a:latin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en-US" sz="2000" dirty="0" smtClean="0"/>
              <a:t>Convergence / Coordination under NHM</a:t>
            </a:r>
          </a:p>
          <a:p>
            <a:pPr lvl="0">
              <a:lnSpc>
                <a:spcPct val="150000"/>
              </a:lnSpc>
            </a:pPr>
            <a:r>
              <a:rPr lang="en-US" sz="2000" dirty="0" smtClean="0"/>
              <a:t>Procurement : Drugs  /Diagnostics and Consumables - Integrated or Separate </a:t>
            </a:r>
          </a:p>
          <a:p>
            <a:pPr lvl="0">
              <a:lnSpc>
                <a:spcPct val="150000"/>
              </a:lnSpc>
            </a:pPr>
            <a:r>
              <a:rPr lang="en-US" sz="2000" dirty="0" smtClean="0"/>
              <a:t>Review / Monitoring mechanism by Programme Divisions of the State </a:t>
            </a:r>
            <a:r>
              <a:rPr lang="en-US" sz="2000" dirty="0" err="1" smtClean="0"/>
              <a:t>eg</a:t>
            </a:r>
            <a:r>
              <a:rPr lang="en-US" sz="2000" dirty="0" smtClean="0"/>
              <a:t> </a:t>
            </a:r>
            <a:r>
              <a:rPr lang="en-US" sz="2000" dirty="0" err="1" smtClean="0"/>
              <a:t>Immunisation</a:t>
            </a:r>
            <a:r>
              <a:rPr lang="en-US" sz="2000" dirty="0" smtClean="0"/>
              <a:t>, RNTCP, NCD etc.</a:t>
            </a:r>
          </a:p>
          <a:p>
            <a:pPr lvl="0">
              <a:lnSpc>
                <a:spcPct val="150000"/>
              </a:lnSpc>
            </a:pPr>
            <a:r>
              <a:rPr lang="en-US" sz="2000" dirty="0" smtClean="0"/>
              <a:t>Intra NHM </a:t>
            </a:r>
            <a:r>
              <a:rPr lang="en-US" sz="2000" dirty="0" err="1" smtClean="0"/>
              <a:t>Cordination</a:t>
            </a:r>
            <a:r>
              <a:rPr lang="en-US" sz="2000" dirty="0" smtClean="0"/>
              <a:t> </a:t>
            </a:r>
            <a:r>
              <a:rPr lang="en-US" sz="2000" dirty="0" err="1" smtClean="0"/>
              <a:t>eg</a:t>
            </a:r>
            <a:r>
              <a:rPr lang="en-US" sz="2000" dirty="0" smtClean="0"/>
              <a:t> Finance, Quality, Training etc</a:t>
            </a:r>
            <a:r>
              <a:rPr lang="en-US" sz="2000" b="1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271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857250"/>
          </a:xfrm>
        </p:spPr>
        <p:txBody>
          <a:bodyPr lIns="81608" tIns="40804" rIns="81608" bIns="40804">
            <a:normAutofit/>
          </a:bodyPr>
          <a:lstStyle/>
          <a:p>
            <a:r>
              <a:rPr lang="en-IN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Finance</a:t>
            </a:r>
            <a:endParaRPr lang="en-US" sz="33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3565922"/>
          </a:xfrm>
        </p:spPr>
        <p:txBody>
          <a:bodyPr lIns="81608" tIns="40804" rIns="81608" bIns="40804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+mn-lt"/>
              </a:rPr>
              <a:t>Bank </a:t>
            </a:r>
            <a:r>
              <a:rPr lang="en-US" sz="2400" dirty="0">
                <a:latin typeface="+mn-lt"/>
              </a:rPr>
              <a:t>Accounts of all the UPHCs to be opened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+mn-lt"/>
              </a:rPr>
              <a:t>Registration and transfer of funds under NUHM through PFMS including ULBs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+mn-lt"/>
              </a:rPr>
              <a:t>e-transfer of Funds to the UPHCs/UCHCs- untied grants, other expenses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+mn-lt"/>
              </a:rPr>
              <a:t>The formation and registration of RKS for all the UPHCs</a:t>
            </a:r>
          </a:p>
          <a:p>
            <a:endParaRPr lang="en-US" sz="2300" dirty="0">
              <a:latin typeface="+mn-lt"/>
            </a:endParaRPr>
          </a:p>
          <a:p>
            <a:endParaRPr lang="en-US" sz="2300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5492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7772400" cy="535785"/>
          </a:xfrm>
        </p:spPr>
        <p:txBody>
          <a:bodyPr>
            <a:normAutofit fontScale="90000"/>
          </a:bodyPr>
          <a:lstStyle/>
          <a:p>
            <a:pPr lvl="0"/>
            <a:r>
              <a:rPr lang="en-IN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Finance</a:t>
            </a:r>
            <a:endParaRPr lang="en-IN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742950"/>
            <a:ext cx="8929718" cy="4057650"/>
          </a:xfrm>
        </p:spPr>
        <p:txBody>
          <a:bodyPr>
            <a:noAutofit/>
          </a:bodyPr>
          <a:lstStyle/>
          <a:p>
            <a:pPr marL="285750" indent="-285750">
              <a:lnSpc>
                <a:spcPct val="150000"/>
              </a:lnSpc>
            </a:pPr>
            <a:r>
              <a:rPr lang="en-IN" sz="2000" dirty="0" smtClean="0">
                <a:latin typeface="+mn-lt"/>
              </a:rPr>
              <a:t>Separate NUHM Account at District level, City Health Society and UPHC/UCHC level operational or not.</a:t>
            </a:r>
          </a:p>
          <a:p>
            <a:pPr marL="285750" indent="-285750">
              <a:lnSpc>
                <a:spcPct val="150000"/>
              </a:lnSpc>
            </a:pPr>
            <a:r>
              <a:rPr lang="en-IN" sz="2000" dirty="0" smtClean="0">
                <a:latin typeface="+mn-lt"/>
              </a:rPr>
              <a:t>Signatory in respect of Urban Health</a:t>
            </a:r>
          </a:p>
          <a:p>
            <a:pPr marL="285750" indent="-285750">
              <a:lnSpc>
                <a:spcPct val="150000"/>
              </a:lnSpc>
            </a:pPr>
            <a:r>
              <a:rPr lang="en-IN" sz="2000" dirty="0" smtClean="0">
                <a:latin typeface="+mn-lt"/>
              </a:rPr>
              <a:t>At present only 67% utilisation  of funds under NUHM. Identify the activities for low utilization of funds. </a:t>
            </a:r>
          </a:p>
          <a:p>
            <a:pPr marL="285750" indent="-285750">
              <a:lnSpc>
                <a:spcPct val="150000"/>
              </a:lnSpc>
            </a:pPr>
            <a:r>
              <a:rPr lang="en-IN" sz="2000" dirty="0" smtClean="0">
                <a:latin typeface="+mn-lt"/>
              </a:rPr>
              <a:t>Status of unspent balance at the District level, City Health Society and UPHC/UCHC level.</a:t>
            </a:r>
          </a:p>
        </p:txBody>
      </p:sp>
    </p:spTree>
    <p:extLst>
      <p:ext uri="{BB962C8B-B14F-4D97-AF65-F5344CB8AC3E}">
        <p14:creationId xmlns="" xmlns:p14="http://schemas.microsoft.com/office/powerpoint/2010/main" val="337586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057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j-lt"/>
                <a:ea typeface="+mj-ea"/>
                <a:cs typeface="+mj-cs"/>
              </a:rPr>
              <a:t>States for </a:t>
            </a:r>
            <a:r>
              <a:rPr lang="en-I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j-lt"/>
                <a:ea typeface="+mj-ea"/>
                <a:cs typeface="+mj-cs"/>
              </a:rPr>
              <a:t>12</a:t>
            </a:r>
            <a:r>
              <a:rPr lang="en-IN" sz="3200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j-lt"/>
                <a:ea typeface="+mj-ea"/>
                <a:cs typeface="+mj-cs"/>
              </a:rPr>
              <a:t>th</a:t>
            </a:r>
            <a:r>
              <a:rPr lang="en-I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j-lt"/>
                <a:ea typeface="+mj-ea"/>
                <a:cs typeface="+mj-cs"/>
              </a:rPr>
              <a:t>  </a:t>
            </a:r>
            <a:r>
              <a:rPr lang="en-IN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j-lt"/>
                <a:ea typeface="+mj-ea"/>
                <a:cs typeface="+mj-cs"/>
              </a:rPr>
              <a:t>CRM</a:t>
            </a:r>
          </a:p>
          <a:p>
            <a:endParaRPr lang="en-IN" dirty="0" smtClean="0"/>
          </a:p>
          <a:p>
            <a:endParaRPr lang="en-IN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00440918"/>
              </p:ext>
            </p:extLst>
          </p:nvPr>
        </p:nvGraphicFramePr>
        <p:xfrm>
          <a:off x="142843" y="516845"/>
          <a:ext cx="8786876" cy="455523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31455"/>
                <a:gridCol w="3931247"/>
                <a:gridCol w="4224174"/>
              </a:tblGrid>
              <a:tr h="733839">
                <a:tc>
                  <a:txBody>
                    <a:bodyPr/>
                    <a:lstStyle/>
                    <a:p>
                      <a:pPr algn="ctr"/>
                      <a:r>
                        <a:rPr lang="en-IN" sz="2300" b="1" dirty="0" err="1" smtClean="0">
                          <a:solidFill>
                            <a:schemeClr val="tx1"/>
                          </a:solidFill>
                          <a:effectLst/>
                        </a:rPr>
                        <a:t>Sl</a:t>
                      </a:r>
                      <a:r>
                        <a:rPr lang="en-IN" sz="2300" b="1" dirty="0" smtClean="0">
                          <a:solidFill>
                            <a:schemeClr val="tx1"/>
                          </a:solidFill>
                          <a:effectLst/>
                        </a:rPr>
                        <a:t> No</a:t>
                      </a:r>
                      <a:endParaRPr lang="en-IN" sz="23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300" b="1" dirty="0" smtClean="0">
                          <a:solidFill>
                            <a:schemeClr val="tx1"/>
                          </a:solidFill>
                          <a:effectLst/>
                        </a:rPr>
                        <a:t>State</a:t>
                      </a:r>
                      <a:endParaRPr lang="en-IN" sz="23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300" b="1" dirty="0" smtClean="0">
                          <a:solidFill>
                            <a:schemeClr val="tx1"/>
                          </a:solidFill>
                          <a:effectLst/>
                        </a:rPr>
                        <a:t> No of Cities covered under NUHM</a:t>
                      </a:r>
                      <a:endParaRPr lang="en-IN" sz="23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T="34290" marB="34290" anchor="ctr"/>
                </a:tc>
              </a:tr>
              <a:tr h="4010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0" dirty="0" smtClean="0">
                          <a:effectLst/>
                          <a:latin typeface="Calibri"/>
                          <a:ea typeface="Calibri"/>
                          <a:cs typeface="Mangal"/>
                        </a:rPr>
                        <a:t>1.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0" dirty="0" smtClean="0">
                          <a:effectLst/>
                          <a:latin typeface="Calibri"/>
                          <a:ea typeface="Calibri"/>
                          <a:cs typeface="Mangal"/>
                        </a:rPr>
                        <a:t>Andhra Pradesh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lang="en-IN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</a:t>
                      </a:r>
                      <a:endParaRPr lang="en-IN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010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0" dirty="0" smtClean="0">
                          <a:effectLst/>
                          <a:latin typeface="Calibri"/>
                          <a:ea typeface="Calibri"/>
                          <a:cs typeface="Mangal"/>
                        </a:rPr>
                        <a:t>2.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0" dirty="0" smtClean="0">
                          <a:effectLst/>
                          <a:latin typeface="Calibri"/>
                          <a:ea typeface="Calibri"/>
                          <a:cs typeface="Mangal"/>
                        </a:rPr>
                        <a:t>Arunachal Pradesh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lang="en-IN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IN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010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300" b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3.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3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Assam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lang="en-IN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en-IN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010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300" b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4.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3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Bihar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lang="en-IN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endParaRPr lang="en-IN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010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300" b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3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Chhattisgarh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lang="en-IN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en-IN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010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0" dirty="0" smtClean="0">
                          <a:effectLst/>
                          <a:latin typeface="Calibri"/>
                          <a:ea typeface="Calibri"/>
                          <a:cs typeface="Mangal"/>
                        </a:rPr>
                        <a:t>6.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0" dirty="0" smtClean="0">
                          <a:effectLst/>
                          <a:latin typeface="Calibri"/>
                          <a:ea typeface="Calibri"/>
                          <a:cs typeface="Mangal"/>
                        </a:rPr>
                        <a:t>Gujarat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lang="en-IN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</a:t>
                      </a:r>
                      <a:endParaRPr lang="en-IN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010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300" b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7.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0" dirty="0" smtClean="0">
                          <a:effectLst/>
                          <a:latin typeface="Calibri"/>
                          <a:ea typeface="Calibri"/>
                          <a:cs typeface="Mangal"/>
                        </a:rPr>
                        <a:t>Himachal Pradesh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lang="en-IN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IN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010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300" b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0" dirty="0" smtClean="0">
                          <a:effectLst/>
                          <a:latin typeface="+mn-lt"/>
                          <a:ea typeface="Calibri"/>
                          <a:cs typeface="Mangal"/>
                        </a:rPr>
                        <a:t>Jammu &amp; Kashmir 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lang="en-IN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IN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815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300" b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en-US" sz="2300" b="0" dirty="0"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1633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b="0" dirty="0" smtClean="0">
                          <a:effectLst/>
                          <a:latin typeface="+mn-lt"/>
                          <a:ea typeface="Calibri"/>
                          <a:cs typeface="Mangal"/>
                        </a:rPr>
                        <a:t>Jharkhand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lang="en-IN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3448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0"/>
            <a:ext cx="78488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j-lt"/>
                <a:ea typeface="+mj-ea"/>
                <a:cs typeface="+mj-cs"/>
              </a:rPr>
              <a:t>States for </a:t>
            </a:r>
            <a:r>
              <a:rPr lang="en-I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j-lt"/>
                <a:ea typeface="+mj-ea"/>
                <a:cs typeface="+mj-cs"/>
              </a:rPr>
              <a:t>12</a:t>
            </a:r>
            <a:r>
              <a:rPr lang="en-IN" sz="3200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j-lt"/>
                <a:ea typeface="+mj-ea"/>
                <a:cs typeface="+mj-cs"/>
              </a:rPr>
              <a:t>th</a:t>
            </a:r>
            <a:r>
              <a:rPr lang="en-I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j-lt"/>
                <a:ea typeface="+mj-ea"/>
                <a:cs typeface="+mj-cs"/>
              </a:rPr>
              <a:t>  </a:t>
            </a:r>
            <a:r>
              <a:rPr lang="en-IN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j-lt"/>
                <a:ea typeface="+mj-ea"/>
                <a:cs typeface="+mj-cs"/>
              </a:rPr>
              <a:t>CRM</a:t>
            </a:r>
          </a:p>
          <a:p>
            <a:pPr algn="ctr"/>
            <a:endParaRPr lang="en-IN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+mj-lt"/>
              <a:ea typeface="+mj-ea"/>
              <a:cs typeface="+mj-cs"/>
            </a:endParaRPr>
          </a:p>
          <a:p>
            <a:endParaRPr lang="en-IN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34342965"/>
              </p:ext>
            </p:extLst>
          </p:nvPr>
        </p:nvGraphicFramePr>
        <p:xfrm>
          <a:off x="152401" y="459629"/>
          <a:ext cx="8686799" cy="471125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57119"/>
                <a:gridCol w="4091040"/>
                <a:gridCol w="3938640"/>
              </a:tblGrid>
              <a:tr h="311283">
                <a:tc>
                  <a:txBody>
                    <a:bodyPr/>
                    <a:lstStyle/>
                    <a:p>
                      <a:pPr algn="ctr"/>
                      <a:r>
                        <a:rPr kumimoji="0" lang="en-IN" sz="23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Sl</a:t>
                      </a:r>
                      <a:r>
                        <a:rPr kumimoji="0" lang="en-IN" sz="23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No</a:t>
                      </a:r>
                      <a:endParaRPr kumimoji="0" lang="en-IN" sz="23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sz="23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State</a:t>
                      </a:r>
                      <a:endParaRPr kumimoji="0" lang="en-IN" sz="23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sz="23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of Cities covered under NUHM</a:t>
                      </a:r>
                      <a:endParaRPr kumimoji="0" lang="en-IN" sz="23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</a:tr>
              <a:tr h="370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Mangal"/>
                        </a:rPr>
                        <a:t>10.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1633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b="0" dirty="0" smtClean="0">
                          <a:effectLst/>
                          <a:latin typeface="+mn-lt"/>
                          <a:ea typeface="Calibri"/>
                          <a:cs typeface="Mangal"/>
                        </a:rPr>
                        <a:t>Karnataka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kumimoji="0" lang="en-IN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76</a:t>
                      </a:r>
                      <a:endParaRPr kumimoji="0" lang="en-IN" sz="2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5766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4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11.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1633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Mangal"/>
                        </a:rPr>
                        <a:t>Madhya Pradesh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kumimoji="0" lang="en-IN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  <a:endParaRPr kumimoji="0" lang="en-IN" sz="2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4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12.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Mangal"/>
                        </a:rPr>
                        <a:t>Maharashtra</a:t>
                      </a:r>
                      <a:endParaRPr lang="en-US" sz="23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62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</a:p>
                  </a:txBody>
                  <a:tcPr marL="68580" marR="68580" marT="0" marB="0" anchor="ctr"/>
                </a:tc>
              </a:tr>
              <a:tr h="370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4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13.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Mangal"/>
                        </a:rPr>
                        <a:t>Rajasthan</a:t>
                      </a:r>
                      <a:endParaRPr lang="en-US" sz="23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62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61</a:t>
                      </a:r>
                    </a:p>
                  </a:txBody>
                  <a:tcPr marL="68580" marR="68580" marT="0" marB="0" anchor="ctr"/>
                </a:tc>
              </a:tr>
              <a:tr h="370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4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14.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0" dirty="0" err="1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Mangal"/>
                        </a:rPr>
                        <a:t>Tamilnadu</a:t>
                      </a:r>
                      <a:endParaRPr lang="en-US" sz="23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62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</a:p>
                  </a:txBody>
                  <a:tcPr marL="68580" marR="68580" marT="0" marB="0" anchor="ctr"/>
                </a:tc>
              </a:tr>
              <a:tr h="370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4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15.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3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Telangana</a:t>
                      </a:r>
                      <a:endParaRPr lang="en-US" sz="23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62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41</a:t>
                      </a:r>
                    </a:p>
                  </a:txBody>
                  <a:tcPr marL="68580" marR="68580" marT="0" marB="0" anchor="ctr"/>
                </a:tc>
              </a:tr>
              <a:tr h="370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4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Mangal"/>
                        </a:rPr>
                        <a:t>Tripura</a:t>
                      </a:r>
                      <a:endParaRPr lang="en-US" sz="23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62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</a:tr>
              <a:tr h="370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4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17.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1633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3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Uttar Pradesh</a:t>
                      </a:r>
                      <a:endParaRPr lang="en-US" sz="23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kumimoji="0" lang="en-IN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131</a:t>
                      </a:r>
                      <a:endParaRPr kumimoji="0" lang="en-IN" sz="2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897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4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18.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1633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30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Uttrakhand</a:t>
                      </a:r>
                      <a:endParaRPr lang="en-US" sz="23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620"/>
                        </a:spcAft>
                      </a:pPr>
                      <a:r>
                        <a:rPr kumimoji="0" lang="en-IN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en-IN" sz="2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456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24" y="-18"/>
            <a:ext cx="7772400" cy="597681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en-IN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TOR : </a:t>
            </a:r>
            <a:r>
              <a:rPr lang="en-IN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NUHM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1085850"/>
            <a:ext cx="8929718" cy="3429000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en-IN" sz="2400" dirty="0" smtClean="0">
                <a:latin typeface="+mn-lt"/>
              </a:rPr>
              <a:t>Information – </a:t>
            </a:r>
            <a:endParaRPr lang="en-IN" sz="2400" dirty="0" smtClean="0"/>
          </a:p>
          <a:p>
            <a:pPr marL="457200" indent="-457200"/>
            <a:r>
              <a:rPr lang="en-IN" sz="2400" dirty="0" smtClean="0"/>
              <a:t>Community level Checklist to be used to get information from the Community, MAS, ASHAs and ANMs</a:t>
            </a:r>
          </a:p>
          <a:p>
            <a:pPr marL="457200" indent="-457200"/>
            <a:r>
              <a:rPr lang="en-IN" sz="2400" dirty="0" smtClean="0">
                <a:latin typeface="+mn-lt"/>
              </a:rPr>
              <a:t>Facility level Check</a:t>
            </a:r>
            <a:r>
              <a:rPr lang="en-IN" sz="2400" dirty="0" smtClean="0"/>
              <a:t>list  to be used d</a:t>
            </a:r>
            <a:r>
              <a:rPr lang="en-IN" sz="2400" dirty="0" smtClean="0">
                <a:latin typeface="+mn-lt"/>
              </a:rPr>
              <a:t>uring visit to UPHC/CHC</a:t>
            </a:r>
          </a:p>
          <a:p>
            <a:pPr marL="457200" indent="-457200"/>
            <a:r>
              <a:rPr lang="en-IN" sz="2400" dirty="0" smtClean="0"/>
              <a:t>State level Checklist  to be used  for obtaining information on Urban Health from the State</a:t>
            </a:r>
          </a:p>
          <a:p>
            <a:pPr marL="457200" indent="-457200"/>
            <a:endParaRPr lang="en-IN" sz="2400" dirty="0" smtClean="0">
              <a:latin typeface="+mn-lt"/>
            </a:endParaRPr>
          </a:p>
          <a:p>
            <a:endParaRPr lang="en-IN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424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Community level</a:t>
            </a:r>
            <a:endParaRPr lang="en-IN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2844" y="785800"/>
          <a:ext cx="8786874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2365"/>
                <a:gridCol w="4284509"/>
              </a:tblGrid>
              <a:tr h="1721684">
                <a:tc>
                  <a:txBody>
                    <a:bodyPr/>
                    <a:lstStyle/>
                    <a:p>
                      <a:pPr marL="285750" lvl="0" indent="-285750" algn="l">
                        <a:buNone/>
                      </a:pPr>
                      <a:r>
                        <a:rPr lang="en-IN" sz="2000" b="1" dirty="0" smtClean="0">
                          <a:latin typeface="+mn-lt"/>
                        </a:rPr>
                        <a:t>ASHA Status :                                                                               </a:t>
                      </a:r>
                    </a:p>
                    <a:p>
                      <a:pPr marL="1200150" lvl="2" indent="-285750" algn="l">
                        <a:buFont typeface="Wingdings" pitchFamily="2" charset="2"/>
                        <a:buChar char="ü"/>
                      </a:pPr>
                      <a:r>
                        <a:rPr lang="en-IN" sz="2000" dirty="0" smtClean="0">
                          <a:latin typeface="+mn-lt"/>
                        </a:rPr>
                        <a:t> </a:t>
                      </a:r>
                      <a:r>
                        <a:rPr lang="en-IN" sz="2000" b="0" dirty="0" smtClean="0">
                          <a:latin typeface="+mn-lt"/>
                        </a:rPr>
                        <a:t>Sanctioned </a:t>
                      </a:r>
                      <a:r>
                        <a:rPr lang="en-IN" sz="2000" b="0" dirty="0" err="1" smtClean="0">
                          <a:latin typeface="+mn-lt"/>
                        </a:rPr>
                        <a:t>vs</a:t>
                      </a:r>
                      <a:r>
                        <a:rPr lang="en-IN" sz="2000" b="0" dirty="0" smtClean="0">
                          <a:latin typeface="+mn-lt"/>
                        </a:rPr>
                        <a:t> In position</a:t>
                      </a:r>
                    </a:p>
                    <a:p>
                      <a:pPr marL="1200150" lvl="2" indent="-285750" algn="l">
                        <a:buFont typeface="Wingdings" pitchFamily="2" charset="2"/>
                        <a:buChar char="ü"/>
                      </a:pPr>
                      <a:r>
                        <a:rPr lang="en-IN" sz="2000" b="0" dirty="0" smtClean="0">
                          <a:latin typeface="+mn-lt"/>
                        </a:rPr>
                        <a:t>Training </a:t>
                      </a:r>
                    </a:p>
                    <a:p>
                      <a:pPr marL="1200150" lvl="2" indent="-285750" algn="l">
                        <a:buFont typeface="Wingdings" pitchFamily="2" charset="2"/>
                        <a:buChar char="ü"/>
                      </a:pPr>
                      <a:r>
                        <a:rPr lang="en-IN" sz="2000" b="0" dirty="0" smtClean="0"/>
                        <a:t>Activities</a:t>
                      </a:r>
                    </a:p>
                    <a:p>
                      <a:pPr marL="1200150" lvl="2" indent="-285750">
                        <a:buFont typeface="Wingdings" pitchFamily="2" charset="2"/>
                        <a:buChar char="ü"/>
                      </a:pPr>
                      <a:endParaRPr lang="en-IN" sz="2000" dirty="0" smtClean="0">
                        <a:latin typeface="+mn-lt"/>
                      </a:endParaRPr>
                    </a:p>
                    <a:p>
                      <a:pPr marL="1200150" lvl="2" indent="-285750">
                        <a:buFont typeface="Wingdings" pitchFamily="2" charset="2"/>
                        <a:buChar char="ü"/>
                      </a:pPr>
                      <a:endParaRPr lang="en-IN" sz="200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000" b="1" dirty="0" smtClean="0"/>
                        <a:t>Community</a:t>
                      </a:r>
                      <a:r>
                        <a:rPr lang="en-IN" sz="2000" dirty="0" smtClean="0"/>
                        <a:t> </a:t>
                      </a:r>
                      <a:r>
                        <a:rPr lang="en-IN" sz="2000" b="1" dirty="0" smtClean="0"/>
                        <a:t>(Urban areas):</a:t>
                      </a:r>
                      <a:endParaRPr lang="en-IN" sz="2000" dirty="0" smtClean="0"/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n-IN" sz="20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Citizens perspective 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n-IN" sz="20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Interactions with </a:t>
                      </a:r>
                      <a:r>
                        <a:rPr lang="en-IN" sz="2000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community</a:t>
                      </a:r>
                      <a:endParaRPr lang="en-IN" sz="2000" b="0" i="0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n-IN" sz="20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ULBs</a:t>
                      </a:r>
                      <a:endParaRPr lang="en-IN" sz="2000" dirty="0" smtClean="0"/>
                    </a:p>
                  </a:txBody>
                  <a:tcPr/>
                </a:tc>
              </a:tr>
              <a:tr h="1994968">
                <a:tc>
                  <a:txBody>
                    <a:bodyPr/>
                    <a:lstStyle/>
                    <a:p>
                      <a:pPr marL="285750" lvl="0" indent="-285750">
                        <a:buNone/>
                      </a:pPr>
                      <a:r>
                        <a:rPr lang="en-IN" sz="2000" b="1" dirty="0" err="1" smtClean="0">
                          <a:latin typeface="+mn-lt"/>
                        </a:rPr>
                        <a:t>Mahila</a:t>
                      </a:r>
                      <a:r>
                        <a:rPr lang="en-IN" sz="2000" b="1" dirty="0" smtClean="0">
                          <a:latin typeface="+mn-lt"/>
                        </a:rPr>
                        <a:t> </a:t>
                      </a:r>
                      <a:r>
                        <a:rPr lang="en-IN" sz="2000" b="1" dirty="0" err="1" smtClean="0">
                          <a:latin typeface="+mn-lt"/>
                        </a:rPr>
                        <a:t>Arogya</a:t>
                      </a:r>
                      <a:r>
                        <a:rPr lang="en-IN" sz="2000" b="1" dirty="0" smtClean="0">
                          <a:latin typeface="+mn-lt"/>
                        </a:rPr>
                        <a:t> </a:t>
                      </a:r>
                      <a:r>
                        <a:rPr lang="en-IN" sz="2000" b="1" dirty="0" err="1" smtClean="0">
                          <a:latin typeface="+mn-lt"/>
                        </a:rPr>
                        <a:t>Samiti</a:t>
                      </a:r>
                      <a:r>
                        <a:rPr lang="en-IN" sz="2000" b="1" dirty="0" smtClean="0">
                          <a:latin typeface="+mn-lt"/>
                        </a:rPr>
                        <a:t> (MAS) Status:</a:t>
                      </a:r>
                    </a:p>
                    <a:p>
                      <a:pPr marL="1200150" lvl="2" indent="-285750">
                        <a:buFont typeface="Wingdings" pitchFamily="2" charset="2"/>
                        <a:buChar char="ü"/>
                      </a:pPr>
                      <a:r>
                        <a:rPr lang="en-IN" sz="2000" dirty="0" smtClean="0">
                          <a:latin typeface="+mn-lt"/>
                        </a:rPr>
                        <a:t> Constitution</a:t>
                      </a:r>
                    </a:p>
                    <a:p>
                      <a:pPr marL="1200150" lvl="2" indent="-285750">
                        <a:buFont typeface="Wingdings" pitchFamily="2" charset="2"/>
                        <a:buChar char="ü"/>
                      </a:pPr>
                      <a:r>
                        <a:rPr lang="en-IN" sz="2000" dirty="0" smtClean="0">
                          <a:latin typeface="+mn-lt"/>
                        </a:rPr>
                        <a:t>Training</a:t>
                      </a:r>
                    </a:p>
                    <a:p>
                      <a:pPr marL="1200150" lvl="2" indent="-285750">
                        <a:buFont typeface="Wingdings" pitchFamily="2" charset="2"/>
                        <a:buChar char="ü"/>
                      </a:pPr>
                      <a:r>
                        <a:rPr lang="en-IN" sz="2000" dirty="0" smtClean="0">
                          <a:latin typeface="+mn-lt"/>
                        </a:rPr>
                        <a:t>MAS Monthly review meetings</a:t>
                      </a:r>
                    </a:p>
                    <a:p>
                      <a:pPr marL="1200150" lvl="2" indent="-285750">
                        <a:buFont typeface="Wingdings" pitchFamily="2" charset="2"/>
                        <a:buChar char="ü"/>
                      </a:pPr>
                      <a:r>
                        <a:rPr lang="en-IN" sz="2000" dirty="0" smtClean="0">
                          <a:latin typeface="+mn-lt"/>
                        </a:rPr>
                        <a:t>Mechanism for fund flow to MAS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000" b="1" dirty="0" smtClean="0"/>
                        <a:t>ANM :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n-IN" sz="2000" dirty="0" smtClean="0"/>
                        <a:t> Responsibilities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n-IN" sz="2000" dirty="0" smtClean="0"/>
                        <a:t>Training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n-IN" sz="2000" baseline="0" dirty="0" smtClean="0"/>
                        <a:t> Outreach</a:t>
                      </a:r>
                      <a:endParaRPr lang="en-IN" sz="2000" dirty="0" smtClean="0"/>
                    </a:p>
                    <a:p>
                      <a:endParaRPr lang="en-IN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742950"/>
            <a:ext cx="8258204" cy="3429000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n-US" sz="2800" dirty="0" smtClean="0">
                <a:latin typeface="+mn-lt"/>
              </a:rPr>
              <a:t> </a:t>
            </a:r>
            <a:r>
              <a:rPr lang="en-US" sz="2400" b="1" dirty="0" smtClean="0">
                <a:latin typeface="+mn-lt"/>
              </a:rPr>
              <a:t>HR availability</a:t>
            </a:r>
          </a:p>
          <a:p>
            <a:pPr marL="1657350" lvl="3" indent="-285750" algn="just">
              <a:buFont typeface="Wingdings" pitchFamily="2" charset="2"/>
              <a:buChar char="ü"/>
            </a:pPr>
            <a:r>
              <a:rPr lang="en-US" sz="2400" dirty="0" smtClean="0">
                <a:latin typeface="+mn-lt"/>
              </a:rPr>
              <a:t>MO/ SN/ ANM/LT/Pharmacist</a:t>
            </a:r>
          </a:p>
          <a:p>
            <a:pPr algn="just">
              <a:buFont typeface="Arial" pitchFamily="34" charset="0"/>
              <a:buChar char="•"/>
            </a:pPr>
            <a:r>
              <a:rPr lang="en-US" b="1" dirty="0" smtClean="0">
                <a:latin typeface="+mn-lt"/>
              </a:rPr>
              <a:t> </a:t>
            </a:r>
            <a:r>
              <a:rPr lang="en-US" sz="2400" b="1" dirty="0" smtClean="0">
                <a:latin typeface="+mn-lt"/>
              </a:rPr>
              <a:t>Infrastructure</a:t>
            </a:r>
          </a:p>
          <a:p>
            <a:pPr marL="1657350" lvl="3" indent="-285750" algn="just">
              <a:buFont typeface="Wingdings" pitchFamily="2" charset="2"/>
              <a:buChar char="ü"/>
            </a:pPr>
            <a:r>
              <a:rPr lang="en-IN" sz="2400" dirty="0" smtClean="0">
                <a:latin typeface="+mn-lt"/>
              </a:rPr>
              <a:t>Cleanliness, Patient Charter,</a:t>
            </a:r>
          </a:p>
          <a:p>
            <a:pPr marL="1657350" lvl="3" indent="-285750" algn="just">
              <a:buFont typeface="Wingdings" pitchFamily="2" charset="2"/>
              <a:buChar char="ü"/>
            </a:pPr>
            <a:r>
              <a:rPr lang="en-IN" sz="2400" dirty="0" smtClean="0">
                <a:latin typeface="+mn-lt"/>
              </a:rPr>
              <a:t>Toilets, water, electricity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>
                <a:latin typeface="+mn-lt"/>
              </a:rPr>
              <a:t>Drug procurement and distribution </a:t>
            </a:r>
            <a:r>
              <a:rPr lang="en-IN" sz="2400" b="1" dirty="0" smtClean="0">
                <a:latin typeface="+mn-lt"/>
              </a:rPr>
              <a:t>system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2400" b="1" dirty="0" smtClean="0"/>
              <a:t>Service Delivery &amp; Outreach</a:t>
            </a:r>
            <a:endParaRPr lang="en-IN" sz="2400" b="1" dirty="0" smtClean="0">
              <a:latin typeface="+mn-lt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IN" b="1" dirty="0" smtClean="0">
              <a:latin typeface="+mn-lt"/>
            </a:endParaRPr>
          </a:p>
          <a:p>
            <a:endParaRPr lang="en-IN" sz="2400" dirty="0" smtClean="0">
              <a:latin typeface="+mn-lt"/>
            </a:endParaRPr>
          </a:p>
          <a:p>
            <a:endParaRPr lang="en-US" sz="2400" dirty="0" smtClean="0">
              <a:latin typeface="+mn-lt"/>
            </a:endParaRPr>
          </a:p>
          <a:p>
            <a:pPr lvl="0"/>
            <a:endParaRPr lang="en-US" dirty="0" smtClean="0">
              <a:latin typeface="+mn-lt"/>
            </a:endParaRPr>
          </a:p>
          <a:p>
            <a:endParaRPr lang="en-IN" dirty="0" smtClean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4400" y="-18"/>
            <a:ext cx="7772400" cy="589364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 Facility Level</a:t>
            </a:r>
            <a:endParaRPr lang="en-IN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285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86916"/>
            <a:ext cx="8229600" cy="857250"/>
          </a:xfrm>
        </p:spPr>
        <p:txBody>
          <a:bodyPr lIns="81608" tIns="40804" rIns="81608" bIns="40804">
            <a:normAutofit/>
          </a:bodyPr>
          <a:lstStyle/>
          <a:p>
            <a:r>
              <a:rPr lang="en-IN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Priority Areas</a:t>
            </a:r>
            <a:endParaRPr lang="en-US" sz="3300" dirty="0">
              <a:latin typeface="+mn-lt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51520" y="699542"/>
            <a:ext cx="8578850" cy="3849291"/>
          </a:xfrm>
        </p:spPr>
        <p:txBody>
          <a:bodyPr lIns="81608" tIns="40804" rIns="81608" bIns="40804">
            <a:normAutofit fontScale="47500" lnSpcReduction="20000"/>
          </a:bodyPr>
          <a:lstStyle/>
          <a:p>
            <a:pPr>
              <a:lnSpc>
                <a:spcPct val="150000"/>
              </a:lnSpc>
              <a:defRPr/>
            </a:pPr>
            <a:r>
              <a:rPr lang="en-US" sz="3800" dirty="0" err="1" smtClean="0"/>
              <a:t>Upgradation</a:t>
            </a:r>
            <a:r>
              <a:rPr lang="en-US" sz="3800" dirty="0" smtClean="0"/>
              <a:t> of UPHCs as Health and Wellness </a:t>
            </a:r>
            <a:r>
              <a:rPr lang="en-US" sz="3800" dirty="0" err="1" smtClean="0"/>
              <a:t>Centres</a:t>
            </a:r>
            <a:endParaRPr lang="en-US" sz="3800" dirty="0" smtClean="0"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sz="3800" dirty="0" smtClean="0">
                <a:latin typeface="+mn-lt"/>
              </a:rPr>
              <a:t>Capacity </a:t>
            </a:r>
            <a:r>
              <a:rPr lang="en-US" sz="3800" dirty="0">
                <a:latin typeface="+mn-lt"/>
              </a:rPr>
              <a:t>Development and training of </a:t>
            </a:r>
          </a:p>
          <a:p>
            <a:pPr>
              <a:lnSpc>
                <a:spcPct val="110000"/>
              </a:lnSpc>
              <a:buNone/>
              <a:defRPr/>
            </a:pPr>
            <a:r>
              <a:rPr lang="en-US" sz="3800" dirty="0" smtClean="0">
                <a:latin typeface="+mn-lt"/>
              </a:rPr>
              <a:t>        - MOs and other clinical staff</a:t>
            </a:r>
          </a:p>
          <a:p>
            <a:pPr>
              <a:lnSpc>
                <a:spcPct val="110000"/>
              </a:lnSpc>
              <a:buNone/>
              <a:defRPr/>
            </a:pPr>
            <a:r>
              <a:rPr lang="en-US" sz="3800" dirty="0" smtClean="0">
                <a:latin typeface="+mn-lt"/>
              </a:rPr>
              <a:t>        - Programme management staff</a:t>
            </a:r>
          </a:p>
          <a:p>
            <a:pPr>
              <a:lnSpc>
                <a:spcPct val="110000"/>
              </a:lnSpc>
              <a:buNone/>
              <a:defRPr/>
            </a:pPr>
            <a:r>
              <a:rPr lang="en-US" sz="3800" dirty="0" smtClean="0">
                <a:latin typeface="+mn-lt"/>
              </a:rPr>
              <a:t>        - NUHM Orientation &amp; Training under all National Health </a:t>
            </a:r>
            <a:r>
              <a:rPr lang="en-US" sz="3800" dirty="0" err="1" smtClean="0">
                <a:latin typeface="+mn-lt"/>
              </a:rPr>
              <a:t>Programmes</a:t>
            </a:r>
            <a:endParaRPr lang="en-US" sz="3800" dirty="0" smtClean="0"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sz="3800" dirty="0" smtClean="0">
                <a:latin typeface="+mn-lt"/>
              </a:rPr>
              <a:t>Quality  certification of facilities </a:t>
            </a:r>
          </a:p>
          <a:p>
            <a:pPr>
              <a:lnSpc>
                <a:spcPct val="150000"/>
              </a:lnSpc>
              <a:defRPr/>
            </a:pPr>
            <a:r>
              <a:rPr lang="en-US" sz="3800" dirty="0" smtClean="0">
                <a:latin typeface="+mn-lt"/>
              </a:rPr>
              <a:t>Immunization </a:t>
            </a:r>
            <a:r>
              <a:rPr lang="en-US" sz="3800" dirty="0">
                <a:latin typeface="+mn-lt"/>
              </a:rPr>
              <a:t>activities in urban area- Focus on left out slum /vulnerable/</a:t>
            </a:r>
            <a:r>
              <a:rPr lang="en-US" sz="3800" dirty="0" err="1">
                <a:latin typeface="+mn-lt"/>
              </a:rPr>
              <a:t>peri</a:t>
            </a:r>
            <a:r>
              <a:rPr lang="en-US" sz="3800" dirty="0">
                <a:latin typeface="+mn-lt"/>
              </a:rPr>
              <a:t> urban areas</a:t>
            </a:r>
          </a:p>
          <a:p>
            <a:pPr>
              <a:lnSpc>
                <a:spcPct val="150000"/>
              </a:lnSpc>
              <a:defRPr/>
            </a:pPr>
            <a:r>
              <a:rPr lang="en-US" sz="3800" dirty="0">
                <a:latin typeface="+mn-lt"/>
              </a:rPr>
              <a:t>Integration of all National Health programs like RCH – Immunization, NCDs, NVBDCP etc. with NUHM at all facilities in urban areas</a:t>
            </a:r>
          </a:p>
          <a:p>
            <a:pPr>
              <a:defRPr/>
            </a:pPr>
            <a:endParaRPr lang="en-US" sz="3600" dirty="0">
              <a:latin typeface="+mn-lt"/>
            </a:endParaRPr>
          </a:p>
          <a:p>
            <a:pPr>
              <a:defRPr/>
            </a:pPr>
            <a:endParaRPr lang="en-US" sz="2200" dirty="0">
              <a:latin typeface="+mn-lt"/>
            </a:endParaRPr>
          </a:p>
          <a:p>
            <a:pPr>
              <a:buNone/>
              <a:defRPr/>
            </a:pPr>
            <a:endParaRPr lang="en-US" sz="2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lIns="81608" tIns="40804" rIns="81608" bIns="40804"/>
          <a:lstStyle/>
          <a:p>
            <a:pPr>
              <a:defRPr/>
            </a:pPr>
            <a:fld id="{86175410-7FEA-4CC7-A602-846FF2A4553E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2943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86916"/>
            <a:ext cx="8229600" cy="484584"/>
          </a:xfrm>
        </p:spPr>
        <p:txBody>
          <a:bodyPr lIns="81608" tIns="40804" rIns="81608" bIns="40804"/>
          <a:lstStyle/>
          <a:p>
            <a:pPr algn="l"/>
            <a:r>
              <a:rPr lang="en-US" sz="1800" b="1" dirty="0">
                <a:solidFill>
                  <a:srgbClr val="C00000"/>
                </a:solidFill>
                <a:latin typeface="+mn-lt"/>
                <a:cs typeface="Calibri" pitchFamily="34" charset="0"/>
              </a:rPr>
              <a:t>Continued….</a:t>
            </a:r>
            <a:endParaRPr lang="en-US" sz="1800" dirty="0">
              <a:latin typeface="+mn-lt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304800" y="951309"/>
            <a:ext cx="8578850" cy="3849291"/>
          </a:xfrm>
        </p:spPr>
        <p:txBody>
          <a:bodyPr lIns="81608" tIns="40804" rIns="81608" bIns="40804">
            <a:normAutofit fontScale="62500" lnSpcReduction="20000"/>
          </a:bodyPr>
          <a:lstStyle/>
          <a:p>
            <a:pPr marL="0" indent="0">
              <a:buNone/>
              <a:defRPr/>
            </a:pPr>
            <a:endParaRPr lang="en-US" sz="2300" dirty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3200" dirty="0">
                <a:latin typeface="+mn-lt"/>
              </a:rPr>
              <a:t>Human Resource recruitment at all levels</a:t>
            </a:r>
          </a:p>
          <a:p>
            <a:pPr marL="0" indent="0">
              <a:buNone/>
              <a:defRPr/>
            </a:pPr>
            <a:endParaRPr lang="en-US" sz="3200" dirty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3200" dirty="0">
                <a:latin typeface="+mn-lt"/>
              </a:rPr>
              <a:t>Branding of </a:t>
            </a:r>
            <a:r>
              <a:rPr lang="en-US" sz="3200" dirty="0" smtClean="0"/>
              <a:t>Primary Health </a:t>
            </a:r>
            <a:r>
              <a:rPr lang="en-US" sz="3200" dirty="0" err="1" smtClean="0"/>
              <a:t>Centres</a:t>
            </a:r>
            <a:r>
              <a:rPr lang="en-US" sz="3200" dirty="0" smtClean="0"/>
              <a:t> in Urban Areas</a:t>
            </a:r>
            <a:endParaRPr lang="en-US" sz="3200" dirty="0" smtClean="0">
              <a:latin typeface="+mn-lt"/>
            </a:endParaRPr>
          </a:p>
          <a:p>
            <a:pPr>
              <a:buNone/>
              <a:defRPr/>
            </a:pPr>
            <a:endParaRPr lang="en-US" sz="3200" dirty="0">
              <a:latin typeface="+mn-lt"/>
            </a:endParaRPr>
          </a:p>
          <a:p>
            <a:pPr algn="just"/>
            <a:r>
              <a:rPr lang="en-US" sz="3200" dirty="0">
                <a:latin typeface="+mn-lt"/>
              </a:rPr>
              <a:t>Convergence meetings and actions between Health department and Municipal Corporations</a:t>
            </a:r>
          </a:p>
          <a:p>
            <a:pPr marL="0" indent="0" algn="just">
              <a:buNone/>
            </a:pPr>
            <a:endParaRPr lang="en-US" sz="3200" dirty="0">
              <a:latin typeface="+mn-lt"/>
            </a:endParaRPr>
          </a:p>
          <a:p>
            <a:pPr algn="just"/>
            <a:r>
              <a:rPr lang="en-US" sz="3200" dirty="0">
                <a:latin typeface="+mn-lt"/>
              </a:rPr>
              <a:t>Refining coordination mechanisms between State Departments and Urban Local Bodies (ULBs)</a:t>
            </a:r>
          </a:p>
          <a:p>
            <a:pPr algn="just">
              <a:buNone/>
            </a:pPr>
            <a:endParaRPr lang="en-US" sz="2500" dirty="0">
              <a:latin typeface="+mn-lt"/>
            </a:endParaRPr>
          </a:p>
          <a:p>
            <a:pPr marL="0" indent="0">
              <a:buNone/>
              <a:defRPr/>
            </a:pPr>
            <a:endParaRPr lang="en-US" sz="2500" dirty="0">
              <a:latin typeface="+mn-lt"/>
            </a:endParaRPr>
          </a:p>
          <a:p>
            <a:pPr>
              <a:buNone/>
              <a:defRPr/>
            </a:pPr>
            <a:r>
              <a:rPr lang="en-US" sz="2500" dirty="0">
                <a:latin typeface="+mn-lt"/>
              </a:rPr>
              <a:t>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lIns="81608" tIns="40804" rIns="81608" bIns="40804"/>
          <a:lstStyle/>
          <a:p>
            <a:pPr>
              <a:defRPr/>
            </a:pPr>
            <a:fld id="{86175410-7FEA-4CC7-A602-846FF2A4553E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384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666750"/>
            <a:ext cx="7290196" cy="1125141"/>
          </a:xfrm>
          <a:prstGeom prst="rect">
            <a:avLst/>
          </a:prstGeom>
        </p:spPr>
        <p:txBody>
          <a:bodyPr lIns="72338" tIns="36169" rIns="72338" bIns="36169"/>
          <a:lstStyle/>
          <a:p>
            <a:pPr marL="0" indent="0"/>
            <a:r>
              <a:rPr lang="en-IN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  <a:cs typeface="Andalus" pitchFamily="18" charset="-78"/>
              </a:rPr>
              <a:t>12</a:t>
            </a:r>
            <a:r>
              <a:rPr lang="en-IN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  <a:cs typeface="Andalus" pitchFamily="18" charset="-78"/>
              </a:rPr>
              <a:t>th</a:t>
            </a:r>
            <a:r>
              <a:rPr lang="en-IN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  <a:cs typeface="Andalus" pitchFamily="18" charset="-78"/>
              </a:rPr>
              <a:t>  </a:t>
            </a:r>
            <a:r>
              <a:rPr lang="en-IN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  <a:cs typeface="Andalus" pitchFamily="18" charset="-78"/>
              </a:rPr>
              <a:t>CRM </a:t>
            </a:r>
            <a:br>
              <a:rPr lang="en-IN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  <a:cs typeface="Andalus" pitchFamily="18" charset="-78"/>
              </a:rPr>
            </a:br>
            <a:r>
              <a:rPr lang="en-IN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  <a:cs typeface="Andalus" pitchFamily="18" charset="-78"/>
              </a:rPr>
              <a:t>National Urban Health Mission (NUHM)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0" y="6824"/>
            <a:ext cx="1016000" cy="77871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357422" y="2714626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</a:pPr>
            <a:r>
              <a:rPr lang="en-US" b="1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Dr. </a:t>
            </a:r>
            <a:r>
              <a:rPr lang="en-US" b="1" dirty="0" err="1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Basab</a:t>
            </a:r>
            <a:r>
              <a:rPr lang="en-US" b="1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 Gupta </a:t>
            </a:r>
          </a:p>
          <a:p>
            <a:pPr algn="ctr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</a:pPr>
            <a:r>
              <a:rPr lang="en-US" b="1" dirty="0" err="1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Dy</a:t>
            </a:r>
            <a:r>
              <a:rPr lang="en-US" b="1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 Commissioner (UH)</a:t>
            </a:r>
          </a:p>
          <a:p>
            <a:pPr algn="ctr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</a:pPr>
            <a:r>
              <a:rPr lang="en-US" b="1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Ministry </a:t>
            </a:r>
            <a:r>
              <a:rPr lang="en-US" b="1" dirty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of Health &amp; Family Welfare</a:t>
            </a:r>
          </a:p>
          <a:p>
            <a:pPr algn="ctr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</a:pPr>
            <a:r>
              <a:rPr lang="en-US" b="1" dirty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Government of India</a:t>
            </a:r>
          </a:p>
          <a:p>
            <a:pPr algn="ctr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</a:pPr>
            <a:r>
              <a:rPr lang="en-US" b="1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4</a:t>
            </a:r>
            <a:r>
              <a:rPr lang="en-US" b="1" baseline="30000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th</a:t>
            </a:r>
            <a:r>
              <a:rPr lang="en-US" b="1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 September </a:t>
            </a:r>
            <a:r>
              <a:rPr lang="en-US" b="1" dirty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, </a:t>
            </a:r>
            <a:r>
              <a:rPr lang="en-US" b="1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2018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046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3561"/>
            <a:ext cx="8234088" cy="597681"/>
          </a:xfrm>
        </p:spPr>
        <p:txBody>
          <a:bodyPr>
            <a:normAutofit fontScale="90000"/>
          </a:bodyPr>
          <a:lstStyle/>
          <a:p>
            <a:pPr algn="ctr" fontAlgn="base">
              <a:spcAft>
                <a:spcPct val="0"/>
              </a:spcAft>
            </a:pPr>
            <a:r>
              <a:rPr lang="en-IN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Each CRM Team to: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742950"/>
            <a:ext cx="8382000" cy="4057650"/>
          </a:xfrm>
        </p:spPr>
        <p:txBody>
          <a:bodyPr>
            <a:normAutofit lnSpcReduction="10000"/>
          </a:bodyPr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400" dirty="0" smtClean="0">
                <a:latin typeface="+mn-lt"/>
              </a:rPr>
              <a:t>Visit at least 2 UPHC/ UCHC in the City/ District (1 Govt. &amp; 1 Rented)  -use Checklist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400" dirty="0" smtClean="0">
                <a:latin typeface="+mn-lt"/>
              </a:rPr>
              <a:t>Visit one Routine / Special Outreach being held.  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400" dirty="0" smtClean="0">
                <a:latin typeface="+mn-lt"/>
              </a:rPr>
              <a:t>Interact with the Community, ASHAs recruited &amp; MAS constituted under NUHM</a:t>
            </a:r>
          </a:p>
          <a:p>
            <a:pPr marL="285750" indent="-285750" algn="just">
              <a:lnSpc>
                <a:spcPct val="150000"/>
              </a:lnSpc>
            </a:pPr>
            <a:r>
              <a:rPr lang="en-US" sz="2400" dirty="0">
                <a:latin typeface="+mn-lt"/>
              </a:rPr>
              <a:t>Spend at least </a:t>
            </a:r>
            <a:r>
              <a:rPr lang="en-US" sz="2400" b="1" dirty="0">
                <a:latin typeface="+mn-lt"/>
              </a:rPr>
              <a:t>1 day </a:t>
            </a:r>
            <a:r>
              <a:rPr lang="en-US" sz="2400" dirty="0">
                <a:latin typeface="+mn-lt"/>
              </a:rPr>
              <a:t>(either in the beginning or at the end) In </a:t>
            </a:r>
            <a:r>
              <a:rPr lang="en-US" sz="2400" b="1" dirty="0">
                <a:latin typeface="+mn-lt"/>
              </a:rPr>
              <a:t>Metro cities and State Capital </a:t>
            </a:r>
            <a:r>
              <a:rPr lang="en-US" sz="2400" dirty="0">
                <a:latin typeface="+mn-lt"/>
              </a:rPr>
              <a:t>- on NUHM Implementation </a:t>
            </a:r>
          </a:p>
        </p:txBody>
      </p:sp>
    </p:spTree>
    <p:extLst>
      <p:ext uri="{BB962C8B-B14F-4D97-AF65-F5344CB8AC3E}">
        <p14:creationId xmlns="" xmlns:p14="http://schemas.microsoft.com/office/powerpoint/2010/main" val="377952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22525" cy="5143500"/>
          </a:xfrm>
        </p:spPr>
      </p:pic>
      <p:sp>
        <p:nvSpPr>
          <p:cNvPr id="6" name="Oval 5"/>
          <p:cNvSpPr/>
          <p:nvPr/>
        </p:nvSpPr>
        <p:spPr>
          <a:xfrm>
            <a:off x="1571604" y="482188"/>
            <a:ext cx="5974634" cy="2411015"/>
          </a:xfrm>
          <a:prstGeom prst="ellipse">
            <a:avLst/>
          </a:prstGeom>
          <a:effectLst>
            <a:outerShdw blurRad="95000" rotWithShape="0">
              <a:srgbClr val="000000">
                <a:alpha val="50000"/>
              </a:srgbClr>
            </a:outerShdw>
            <a:softEdge rad="635000"/>
          </a:effectLst>
        </p:spPr>
        <p:style>
          <a:lnRef idx="1">
            <a:schemeClr val="accent6"/>
          </a:lnRef>
          <a:fillRef idx="1001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8000" b="1" dirty="0">
                <a:ln>
                  <a:prstDash val="solid"/>
                </a:ln>
                <a:solidFill>
                  <a:schemeClr val="tx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ldhabi" pitchFamily="2" charset="-78"/>
                <a:cs typeface="Aldhabi" pitchFamily="2" charset="-78"/>
              </a:rPr>
              <a:t>Thanks</a:t>
            </a:r>
            <a:endParaRPr lang="en-US" sz="1400" b="1" dirty="0">
              <a:ln>
                <a:prstDash val="solid"/>
              </a:ln>
              <a:solidFill>
                <a:schemeClr val="tx1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ldhabi" pitchFamily="2" charset="-78"/>
              <a:cs typeface="Aldhabi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424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420472" cy="688197"/>
          </a:xfrm>
          <a:ln>
            <a:noFill/>
          </a:ln>
        </p:spPr>
        <p:txBody>
          <a:bodyPr>
            <a:normAutofit/>
          </a:bodyPr>
          <a:lstStyle/>
          <a:p>
            <a:pPr algn="ctr" eaLnBrk="1" hangingPunct="1"/>
            <a:r>
              <a:rPr lang="en-US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About NUHM</a:t>
            </a:r>
            <a:endParaRPr lang="en-IN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+mn-lt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627534"/>
            <a:ext cx="8568952" cy="4232684"/>
          </a:xfrm>
        </p:spPr>
        <p:txBody>
          <a:bodyPr>
            <a:noAutofit/>
          </a:bodyPr>
          <a:lstStyle/>
          <a:p>
            <a:pPr algn="just"/>
            <a:r>
              <a:rPr lang="en-US" sz="2000" b="1" dirty="0" smtClean="0">
                <a:latin typeface="+mn-lt"/>
              </a:rPr>
              <a:t>National Urban Health Mission (NUHM) </a:t>
            </a:r>
            <a:r>
              <a:rPr lang="en-US" sz="2000" dirty="0" smtClean="0">
                <a:latin typeface="+mn-lt"/>
              </a:rPr>
              <a:t>was approved on 1st May, 2013 as a sub-mission of National Health Mission (NHM). </a:t>
            </a:r>
            <a:endParaRPr lang="en-IN" sz="2000" dirty="0" smtClean="0">
              <a:latin typeface="+mn-lt"/>
            </a:endParaRPr>
          </a:p>
          <a:p>
            <a:pPr algn="just">
              <a:lnSpc>
                <a:spcPct val="120000"/>
              </a:lnSpc>
            </a:pPr>
            <a:r>
              <a:rPr lang="en-IN" sz="2000" dirty="0" smtClean="0">
                <a:latin typeface="+mn-lt"/>
              </a:rPr>
              <a:t>Cover Cities/ Towns with population above 50,000and District Head Quarters above 30,000 population , </a:t>
            </a:r>
          </a:p>
          <a:p>
            <a:pPr algn="just">
              <a:lnSpc>
                <a:spcPct val="120000"/>
              </a:lnSpc>
            </a:pPr>
            <a:r>
              <a:rPr lang="en-IN" sz="2000" dirty="0" smtClean="0">
                <a:latin typeface="+mn-lt"/>
              </a:rPr>
              <a:t>So far 1067 cities and towns covered under NUHM</a:t>
            </a:r>
          </a:p>
          <a:p>
            <a:pPr algn="just">
              <a:lnSpc>
                <a:spcPct val="120000"/>
              </a:lnSpc>
            </a:pPr>
            <a:r>
              <a:rPr lang="en-IN" sz="2000" dirty="0" smtClean="0">
                <a:latin typeface="+mn-lt"/>
              </a:rPr>
              <a:t>Total Population (as per 2011 census)-</a:t>
            </a:r>
            <a:r>
              <a:rPr lang="en-IN" sz="2000" b="1" dirty="0" smtClean="0">
                <a:latin typeface="+mn-lt"/>
              </a:rPr>
              <a:t> 121 </a:t>
            </a:r>
            <a:r>
              <a:rPr lang="en-IN" sz="2000" b="1" dirty="0" err="1" smtClean="0">
                <a:latin typeface="+mn-lt"/>
              </a:rPr>
              <a:t>Crores</a:t>
            </a:r>
            <a:endParaRPr lang="en-IN" sz="2000" dirty="0" smtClean="0">
              <a:latin typeface="+mn-lt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IN" sz="2000" dirty="0" smtClean="0">
                <a:latin typeface="+mn-lt"/>
              </a:rPr>
              <a:t>      Urban Population - </a:t>
            </a:r>
            <a:r>
              <a:rPr lang="en-IN" sz="2000" b="1" dirty="0" smtClean="0">
                <a:latin typeface="+mn-lt"/>
              </a:rPr>
              <a:t>37.7 </a:t>
            </a:r>
            <a:r>
              <a:rPr lang="en-IN" sz="2000" b="1" dirty="0" err="1" smtClean="0">
                <a:latin typeface="+mn-lt"/>
              </a:rPr>
              <a:t>Crores</a:t>
            </a:r>
            <a:r>
              <a:rPr lang="en-IN" sz="2000" b="1" dirty="0" smtClean="0">
                <a:latin typeface="+mn-lt"/>
              </a:rPr>
              <a:t> (</a:t>
            </a:r>
            <a:r>
              <a:rPr lang="en-IN" sz="2000" dirty="0" smtClean="0">
                <a:latin typeface="+mn-lt"/>
              </a:rPr>
              <a:t> </a:t>
            </a:r>
            <a:r>
              <a:rPr lang="en-IN" sz="2000" b="1" dirty="0" smtClean="0">
                <a:latin typeface="+mn-lt"/>
              </a:rPr>
              <a:t>31.6% )     </a:t>
            </a:r>
            <a:r>
              <a:rPr lang="en-IN" sz="2000" dirty="0" smtClean="0">
                <a:latin typeface="+mn-lt"/>
              </a:rPr>
              <a:t>Slum Population – </a:t>
            </a:r>
            <a:r>
              <a:rPr lang="en-IN" sz="2000" b="1" dirty="0" smtClean="0">
                <a:latin typeface="+mn-lt"/>
              </a:rPr>
              <a:t>6.54 </a:t>
            </a:r>
            <a:r>
              <a:rPr lang="en-IN" sz="2000" b="1" dirty="0" err="1" smtClean="0">
                <a:latin typeface="+mn-lt"/>
              </a:rPr>
              <a:t>crores</a:t>
            </a:r>
            <a:r>
              <a:rPr lang="en-IN" sz="2000" b="1" dirty="0" smtClean="0">
                <a:latin typeface="+mn-lt"/>
              </a:rPr>
              <a:t> (17.34%)</a:t>
            </a:r>
          </a:p>
          <a:p>
            <a:pPr algn="just" eaLnBrk="1" hangingPunct="1"/>
            <a:r>
              <a:rPr lang="en-IN" sz="2000" dirty="0" smtClean="0">
                <a:latin typeface="+mn-lt"/>
              </a:rPr>
              <a:t>Aims  to establish and strengthen primary healthcare delivery in urban areas with focus on slums and vulnerable population.</a:t>
            </a:r>
          </a:p>
        </p:txBody>
      </p:sp>
    </p:spTree>
    <p:extLst>
      <p:ext uri="{BB962C8B-B14F-4D97-AF65-F5344CB8AC3E}">
        <p14:creationId xmlns="" xmlns:p14="http://schemas.microsoft.com/office/powerpoint/2010/main" val="48144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32385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Core Strategies</a:t>
            </a:r>
            <a:endParaRPr lang="en-IN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81058766"/>
              </p:ext>
            </p:extLst>
          </p:nvPr>
        </p:nvGraphicFramePr>
        <p:xfrm>
          <a:off x="76200" y="535767"/>
          <a:ext cx="8991600" cy="4493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31676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228600" y="33337"/>
            <a:ext cx="8686800" cy="609587"/>
          </a:xfrm>
        </p:spPr>
        <p:txBody>
          <a:bodyPr>
            <a:normAutofit fontScale="90000"/>
          </a:bodyPr>
          <a:lstStyle/>
          <a:p>
            <a:pPr algn="ctr"/>
            <a:r>
              <a:rPr lang="en-IN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NUHM: Service Delivery Mechanism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3569836487"/>
              </p:ext>
            </p:extLst>
          </p:nvPr>
        </p:nvGraphicFramePr>
        <p:xfrm>
          <a:off x="214282" y="910817"/>
          <a:ext cx="8711828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70751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539552" y="107139"/>
            <a:ext cx="8147248" cy="53578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IN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Implementation Mechanism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1178709"/>
            <a:ext cx="8382000" cy="3714750"/>
          </a:xfrm>
        </p:spPr>
        <p:txBody>
          <a:bodyPr>
            <a:normAutofit fontScale="92500" lnSpcReduction="10000"/>
          </a:bodyPr>
          <a:lstStyle/>
          <a:p>
            <a:pPr algn="just" eaLnBrk="1" hangingPunct="1"/>
            <a:r>
              <a:rPr lang="en-IN" sz="2800" b="1" dirty="0" smtClean="0">
                <a:latin typeface="+mn-lt"/>
              </a:rPr>
              <a:t>Through the ULBs in 7 Metropolitan Cities of </a:t>
            </a:r>
            <a:r>
              <a:rPr lang="en-IN" sz="2800" b="1" dirty="0" err="1" smtClean="0">
                <a:latin typeface="+mn-lt"/>
              </a:rPr>
              <a:t>Ahmedabad</a:t>
            </a:r>
            <a:r>
              <a:rPr lang="en-IN" sz="2800" b="1" dirty="0" smtClean="0">
                <a:latin typeface="+mn-lt"/>
              </a:rPr>
              <a:t>, </a:t>
            </a:r>
            <a:r>
              <a:rPr lang="en-IN" sz="2800" b="1" dirty="0" err="1" smtClean="0">
                <a:latin typeface="+mn-lt"/>
              </a:rPr>
              <a:t>Bengaluru</a:t>
            </a:r>
            <a:r>
              <a:rPr lang="en-IN" sz="2800" b="1" dirty="0" smtClean="0">
                <a:latin typeface="+mn-lt"/>
              </a:rPr>
              <a:t>,  Chennai,  Delhi, Hyderabad, Kolkata and Mumbai </a:t>
            </a:r>
          </a:p>
          <a:p>
            <a:pPr algn="just" eaLnBrk="1" hangingPunct="1"/>
            <a:endParaRPr lang="en-IN" sz="2800" b="1" dirty="0" smtClean="0">
              <a:latin typeface="+mn-lt"/>
            </a:endParaRPr>
          </a:p>
          <a:p>
            <a:pPr algn="just" eaLnBrk="1" hangingPunct="1"/>
            <a:r>
              <a:rPr lang="en-IN" sz="2800" b="1" dirty="0" smtClean="0">
                <a:latin typeface="+mn-lt"/>
              </a:rPr>
              <a:t>Through the State Health Department /ULBs as per the State  Health </a:t>
            </a:r>
            <a:r>
              <a:rPr lang="en-IN" sz="2800" b="1" dirty="0" err="1" smtClean="0">
                <a:latin typeface="+mn-lt"/>
              </a:rPr>
              <a:t>Deptt</a:t>
            </a:r>
            <a:r>
              <a:rPr lang="en-IN" sz="2800" dirty="0" smtClean="0">
                <a:latin typeface="+mn-lt"/>
              </a:rPr>
              <a:t>.</a:t>
            </a:r>
          </a:p>
          <a:p>
            <a:pPr algn="just" eaLnBrk="1" hangingPunct="1">
              <a:buNone/>
            </a:pPr>
            <a:endParaRPr lang="en-IN" sz="2400" dirty="0" smtClean="0">
              <a:latin typeface="+mn-lt"/>
            </a:endParaRPr>
          </a:p>
          <a:p>
            <a:pPr algn="just" eaLnBrk="1" hangingPunct="1">
              <a:buNone/>
            </a:pPr>
            <a:r>
              <a:rPr lang="en-IN" sz="2400" dirty="0" smtClean="0">
                <a:latin typeface="+mn-lt"/>
              </a:rPr>
              <a:t>              </a:t>
            </a:r>
          </a:p>
          <a:p>
            <a:pPr algn="just" eaLnBrk="1" hangingPunct="1">
              <a:buNone/>
            </a:pPr>
            <a:r>
              <a:rPr lang="en-IN" sz="2400" dirty="0" smtClean="0">
                <a:latin typeface="+mn-lt"/>
              </a:rPr>
              <a:t>              </a:t>
            </a:r>
          </a:p>
          <a:p>
            <a:pPr algn="just" eaLnBrk="1" hangingPunct="1">
              <a:buNone/>
            </a:pPr>
            <a:endParaRPr lang="en-IN" sz="2400" dirty="0" smtClean="0">
              <a:latin typeface="+mn-lt"/>
            </a:endParaRPr>
          </a:p>
          <a:p>
            <a:pPr algn="just" eaLnBrk="1" hangingPunct="1"/>
            <a:endParaRPr lang="en-IN" sz="2800" dirty="0" smtClean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06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95536" y="-12"/>
            <a:ext cx="8291264" cy="642936"/>
          </a:xfrm>
        </p:spPr>
        <p:txBody>
          <a:bodyPr>
            <a:normAutofit/>
          </a:bodyPr>
          <a:lstStyle/>
          <a:p>
            <a:pPr algn="ctr"/>
            <a:r>
              <a:rPr lang="en-IN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Key Deliverables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90550"/>
            <a:ext cx="8382000" cy="4446998"/>
          </a:xfrm>
        </p:spPr>
        <p:txBody>
          <a:bodyPr>
            <a:normAutofit/>
          </a:bodyPr>
          <a:lstStyle/>
          <a:p>
            <a:pPr algn="just" eaLnBrk="1" hangingPunct="1">
              <a:buFont typeface="Arial" pitchFamily="34" charset="0"/>
              <a:buChar char="•"/>
            </a:pPr>
            <a:endParaRPr lang="en-IN" sz="2400" dirty="0" smtClean="0">
              <a:latin typeface="+mn-lt"/>
            </a:endParaRPr>
          </a:p>
          <a:p>
            <a:pPr algn="just" eaLnBrk="1" hangingPunct="1">
              <a:buFont typeface="Arial" pitchFamily="34" charset="0"/>
              <a:buChar char="•"/>
            </a:pPr>
            <a:r>
              <a:rPr lang="en-IN" sz="2000" dirty="0" smtClean="0">
                <a:latin typeface="+mn-lt"/>
              </a:rPr>
              <a:t>Establishment of Primary Healthcare system - providing comprehensive quality health services through UPHCs/UCHCs , outreach and special outreach</a:t>
            </a:r>
          </a:p>
          <a:p>
            <a:pPr algn="just"/>
            <a:r>
              <a:rPr lang="en-IN" sz="2000" dirty="0" smtClean="0">
                <a:latin typeface="+mn-lt"/>
              </a:rPr>
              <a:t>Mapping of (</a:t>
            </a:r>
            <a:r>
              <a:rPr lang="en-IN" sz="2000" dirty="0" err="1" smtClean="0">
                <a:latin typeface="+mn-lt"/>
              </a:rPr>
              <a:t>i</a:t>
            </a:r>
            <a:r>
              <a:rPr lang="en-IN" sz="2000" dirty="0">
                <a:latin typeface="+mn-lt"/>
              </a:rPr>
              <a:t>) slums and vulnerable </a:t>
            </a:r>
            <a:r>
              <a:rPr lang="en-IN" sz="2000" dirty="0" smtClean="0">
                <a:latin typeface="+mn-lt"/>
              </a:rPr>
              <a:t>population </a:t>
            </a:r>
          </a:p>
          <a:p>
            <a:pPr algn="just">
              <a:buNone/>
            </a:pPr>
            <a:r>
              <a:rPr lang="en-IN" sz="2000" dirty="0" smtClean="0">
                <a:latin typeface="+mn-lt"/>
              </a:rPr>
              <a:t>                           (ii) urban health facilities </a:t>
            </a:r>
          </a:p>
          <a:p>
            <a:pPr algn="just">
              <a:buNone/>
            </a:pPr>
            <a:r>
              <a:rPr lang="en-IN" sz="2000" dirty="0" smtClean="0">
                <a:latin typeface="+mn-lt"/>
              </a:rPr>
              <a:t>      For Targeted outreach and robust referral mechanism </a:t>
            </a:r>
          </a:p>
          <a:p>
            <a:pPr algn="just" eaLnBrk="1" hangingPunct="1"/>
            <a:r>
              <a:rPr lang="en-IN" sz="2000" dirty="0" smtClean="0">
                <a:latin typeface="+mn-lt"/>
              </a:rPr>
              <a:t>Integration of National Health Programmes at the UPHCs</a:t>
            </a:r>
          </a:p>
          <a:p>
            <a:pPr algn="just"/>
            <a:r>
              <a:rPr lang="en-IN" sz="2000" dirty="0" smtClean="0">
                <a:latin typeface="+mn-lt"/>
              </a:rPr>
              <a:t>Community mobilisation through ASHA and MAS</a:t>
            </a:r>
          </a:p>
          <a:p>
            <a:pPr algn="just"/>
            <a:r>
              <a:rPr lang="en-IN" sz="2000" dirty="0" smtClean="0">
                <a:latin typeface="+mn-lt"/>
              </a:rPr>
              <a:t>Addressing Social Determinants and convergence with other stakeholders</a:t>
            </a:r>
          </a:p>
          <a:p>
            <a:pPr algn="just"/>
            <a:endParaRPr lang="en-IN" sz="2400" dirty="0" smtClean="0">
              <a:latin typeface="+mn-lt"/>
            </a:endParaRPr>
          </a:p>
          <a:p>
            <a:pPr algn="just">
              <a:buNone/>
            </a:pPr>
            <a:endParaRPr lang="en-US" sz="1400" b="1" dirty="0" smtClean="0">
              <a:latin typeface="+mn-lt"/>
            </a:endParaRPr>
          </a:p>
          <a:p>
            <a:pPr algn="just" eaLnBrk="1" hangingPunct="1">
              <a:buFont typeface="Arial" charset="0"/>
              <a:buNone/>
            </a:pPr>
            <a:endParaRPr lang="en-IN" sz="2800" dirty="0" smtClean="0">
              <a:latin typeface="+mn-lt"/>
            </a:endParaRPr>
          </a:p>
          <a:p>
            <a:pPr algn="just" eaLnBrk="1" hangingPunct="1"/>
            <a:endParaRPr lang="en-IN" dirty="0" smtClean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102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TOR: NUHM</a:t>
            </a:r>
            <a:b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</a:br>
            <a: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I : Observations during field Visits</a:t>
            </a:r>
            <a:endParaRPr lang="en-IN" sz="2800" dirty="0">
              <a:latin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09048" y="1286766"/>
            <a:ext cx="8725903" cy="3229200"/>
            <a:chOff x="0" y="520839"/>
            <a:chExt cx="8725903" cy="3229200"/>
          </a:xfrm>
        </p:grpSpPr>
        <p:sp>
          <p:nvSpPr>
            <p:cNvPr id="7" name="Rectangle 6"/>
            <p:cNvSpPr/>
            <p:nvPr/>
          </p:nvSpPr>
          <p:spPr>
            <a:xfrm>
              <a:off x="0" y="520839"/>
              <a:ext cx="8725903" cy="32292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0" y="520839"/>
              <a:ext cx="8725903" cy="322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7047" tIns="22860" rIns="128016" bIns="22860" numCol="1" spcCol="1270" anchor="t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en-US" sz="2000" b="0" kern="1200" dirty="0" smtClean="0">
                  <a:latin typeface="Palatino Linotype" panose="02040502050505030304" pitchFamily="18" charset="0"/>
                </a:rPr>
                <a:t> </a:t>
              </a:r>
              <a:r>
                <a:rPr lang="en-US" sz="2000" kern="1200" dirty="0" err="1" smtClean="0">
                  <a:latin typeface="+mj-lt"/>
                </a:rPr>
                <a:t>Upgradation</a:t>
              </a:r>
              <a:r>
                <a:rPr lang="en-US" sz="2000" kern="1200" dirty="0" smtClean="0">
                  <a:latin typeface="+mj-lt"/>
                </a:rPr>
                <a:t> of UPHC as Health  and Wellness Centre</a:t>
              </a:r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en-US" sz="2000" b="0" kern="1200" dirty="0" smtClean="0">
                  <a:latin typeface="+mn-lt"/>
                </a:rPr>
                <a:t>UPHC: Branding,  Signage’s , IEC display, Cleanliness and  Client friendly environment</a:t>
              </a:r>
              <a:endParaRPr lang="en-US" sz="2000" b="0" kern="1200" dirty="0">
                <a:latin typeface="+mn-lt"/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en-US" sz="2000" kern="1200" dirty="0" smtClean="0">
                  <a:latin typeface="+mn-lt"/>
                </a:rPr>
                <a:t>Vacant position of service providers (MOs, SNs, ANM, LTs, pharmacist etc.)</a:t>
              </a:r>
              <a:endParaRPr lang="en-US" sz="2000" b="0" kern="1200" dirty="0">
                <a:latin typeface="+mn-lt"/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en-US" sz="2000" b="0" kern="1200" dirty="0" smtClean="0">
                  <a:latin typeface="+mn-lt"/>
                </a:rPr>
                <a:t>Is the UPHC providing assured services on fixed days: Clinical, diagnostic, outreach and NCD screenings</a:t>
              </a:r>
              <a:endParaRPr lang="en-US" sz="2000" b="0" kern="1200" dirty="0">
                <a:latin typeface="+mn-lt"/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en-US" sz="2000" kern="1200" dirty="0" smtClean="0">
                  <a:latin typeface="+mn-lt"/>
                </a:rPr>
                <a:t>Outreach sessions conducted by the UPHCs (UHNDs and Special outreach)</a:t>
              </a:r>
              <a:endParaRPr lang="en-US" sz="2000" b="0" kern="1200" dirty="0">
                <a:latin typeface="+mn-lt"/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en-US" sz="2000" b="0" kern="1200" dirty="0" smtClean="0">
                  <a:latin typeface="+mn-lt"/>
                </a:rPr>
                <a:t>Does the State/District utilize Vulnerable assessment information for planning Outreach</a:t>
              </a:r>
              <a:endParaRPr lang="en-US" sz="2000" b="0" kern="12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453614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684"/>
            <a:ext cx="9144000" cy="727266"/>
          </a:xfrm>
        </p:spPr>
        <p:txBody>
          <a:bodyPr>
            <a:noAutofit/>
          </a:bodyPr>
          <a:lstStyle/>
          <a:p>
            <a: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TOR: </a:t>
            </a:r>
            <a: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NUHM </a:t>
            </a:r>
            <a: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/>
            </a:r>
            <a:b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</a:br>
            <a:r>
              <a:rPr lang="en-I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II: Observations during field Visits</a:t>
            </a:r>
            <a:endParaRPr lang="en-US" sz="2800" b="1" cap="none" dirty="0">
              <a:latin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209048" y="923512"/>
            <a:ext cx="8725903" cy="3296475"/>
            <a:chOff x="0" y="301057"/>
            <a:chExt cx="8725903" cy="3296475"/>
          </a:xfrm>
        </p:grpSpPr>
        <p:sp>
          <p:nvSpPr>
            <p:cNvPr id="7" name="Rectangle 6"/>
            <p:cNvSpPr/>
            <p:nvPr/>
          </p:nvSpPr>
          <p:spPr>
            <a:xfrm>
              <a:off x="0" y="301057"/>
              <a:ext cx="8725903" cy="329647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0" y="301057"/>
              <a:ext cx="8725903" cy="32964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7047" tIns="22860" rIns="128016" bIns="22860" numCol="1" spcCol="1270" anchor="t" anchorCtr="0">
              <a:noAutofit/>
            </a:bodyPr>
            <a:lstStyle/>
            <a:p>
              <a:pPr marL="171450" lvl="1" defTabSz="800100">
                <a:lnSpc>
                  <a:spcPct val="150000"/>
                </a:lnSpc>
                <a:spcBef>
                  <a:spcPct val="0"/>
                </a:spcBef>
                <a:spcAft>
                  <a:spcPct val="20000"/>
                </a:spcAft>
                <a:buFont typeface="Arial" pitchFamily="34" charset="0"/>
                <a:buChar char="•"/>
              </a:pPr>
              <a:r>
                <a:rPr lang="en-US" sz="1800" dirty="0" smtClean="0"/>
                <a:t>Training imparted to (</a:t>
              </a:r>
              <a:r>
                <a:rPr lang="en-US" sz="1800" dirty="0" err="1" smtClean="0"/>
                <a:t>i</a:t>
              </a:r>
              <a:r>
                <a:rPr lang="en-US" sz="1800" dirty="0" smtClean="0"/>
                <a:t>) clinical &amp; paramedical(ii) program management staff At  City/ District/ULB level</a:t>
              </a:r>
              <a:endParaRPr lang="en-US" sz="1800" dirty="0"/>
            </a:p>
            <a:p>
              <a:pPr marL="171450" lvl="1" defTabSz="800100">
                <a:lnSpc>
                  <a:spcPct val="150000"/>
                </a:lnSpc>
                <a:spcBef>
                  <a:spcPct val="0"/>
                </a:spcBef>
                <a:spcAft>
                  <a:spcPct val="20000"/>
                </a:spcAft>
                <a:buFont typeface="Arial" pitchFamily="34" charset="0"/>
                <a:buChar char="•"/>
              </a:pPr>
              <a:r>
                <a:rPr lang="en-US" sz="1800" dirty="0" smtClean="0"/>
                <a:t>Any Training need assessment done</a:t>
              </a:r>
              <a:endParaRPr lang="en-US" sz="1800" dirty="0"/>
            </a:p>
            <a:p>
              <a:pPr marL="171450" lvl="1" defTabSz="800100">
                <a:lnSpc>
                  <a:spcPct val="150000"/>
                </a:lnSpc>
                <a:spcBef>
                  <a:spcPct val="0"/>
                </a:spcBef>
                <a:spcAft>
                  <a:spcPct val="20000"/>
                </a:spcAft>
                <a:buFont typeface="Arial" pitchFamily="34" charset="0"/>
                <a:buChar char="•"/>
              </a:pPr>
              <a:r>
                <a:rPr lang="en-US" sz="1800" dirty="0" smtClean="0"/>
                <a:t>ASHAs and MAS: Training and orientation; &amp; Linking community with     UPHCs</a:t>
              </a:r>
              <a:endParaRPr lang="en-US" sz="1800" dirty="0"/>
            </a:p>
            <a:p>
              <a:pPr marL="171450" lvl="1" defTabSz="800100">
                <a:lnSpc>
                  <a:spcPct val="150000"/>
                </a:lnSpc>
                <a:spcBef>
                  <a:spcPct val="0"/>
                </a:spcBef>
                <a:spcAft>
                  <a:spcPct val="20000"/>
                </a:spcAft>
                <a:buFont typeface="Arial" pitchFamily="34" charset="0"/>
                <a:buChar char="•"/>
              </a:pPr>
              <a:r>
                <a:rPr lang="en-US" sz="1800" dirty="0" smtClean="0"/>
                <a:t>Referral linkages/Mechanisms of UPHCs: Where and How</a:t>
              </a:r>
              <a:endParaRPr lang="en-US" sz="1800" dirty="0"/>
            </a:p>
            <a:p>
              <a:pPr marL="171450" lvl="1" defTabSz="800100">
                <a:lnSpc>
                  <a:spcPct val="150000"/>
                </a:lnSpc>
                <a:spcBef>
                  <a:spcPct val="0"/>
                </a:spcBef>
                <a:spcAft>
                  <a:spcPct val="20000"/>
                </a:spcAft>
                <a:buFont typeface="Arial" pitchFamily="34" charset="0"/>
                <a:buChar char="•"/>
              </a:pPr>
              <a:r>
                <a:rPr lang="en-US" sz="1800" dirty="0" smtClean="0"/>
                <a:t>Mechanism of data collection and reporting</a:t>
              </a:r>
              <a:endParaRPr lang="en-US" sz="1800" dirty="0"/>
            </a:p>
            <a:p>
              <a:pPr marL="171450" lvl="1" defTabSz="800100">
                <a:lnSpc>
                  <a:spcPct val="150000"/>
                </a:lnSpc>
                <a:spcBef>
                  <a:spcPct val="0"/>
                </a:spcBef>
                <a:spcAft>
                  <a:spcPct val="20000"/>
                </a:spcAft>
                <a:buFont typeface="Arial" pitchFamily="34" charset="0"/>
                <a:buChar char="•"/>
              </a:pPr>
              <a:r>
                <a:rPr lang="en-US" sz="1800" dirty="0" smtClean="0"/>
                <a:t>Is the data reporting linked with data analysis with feedback in planning</a:t>
              </a:r>
              <a:endParaRPr lang="en-US" sz="180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990699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953</TotalTime>
  <Words>1153</Words>
  <Application>Microsoft Office PowerPoint</Application>
  <PresentationFormat>On-screen Show (16:9)</PresentationFormat>
  <Paragraphs>222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12th  CRM  National Urban Health Mission (NUHM)</vt:lpstr>
      <vt:lpstr>About NUHM</vt:lpstr>
      <vt:lpstr>Core Strategies</vt:lpstr>
      <vt:lpstr>NUHM: Service Delivery Mechanism</vt:lpstr>
      <vt:lpstr>Implementation Mechanism</vt:lpstr>
      <vt:lpstr>Key Deliverables</vt:lpstr>
      <vt:lpstr>TOR: NUHM I : Observations during field Visits</vt:lpstr>
      <vt:lpstr>TOR: NUHM  II: Observations during field Visits</vt:lpstr>
      <vt:lpstr>TOR : NUHM  III: Observations during field Visits  </vt:lpstr>
      <vt:lpstr>Finance</vt:lpstr>
      <vt:lpstr>Finance</vt:lpstr>
      <vt:lpstr>Slide 13</vt:lpstr>
      <vt:lpstr>Slide 14</vt:lpstr>
      <vt:lpstr>TOR : NUHM</vt:lpstr>
      <vt:lpstr>Community level</vt:lpstr>
      <vt:lpstr> Facility Level</vt:lpstr>
      <vt:lpstr>Priority Areas</vt:lpstr>
      <vt:lpstr>Continued….</vt:lpstr>
      <vt:lpstr>Each CRM Team to: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Khushi</cp:lastModifiedBy>
  <cp:revision>125</cp:revision>
  <dcterms:created xsi:type="dcterms:W3CDTF">2017-07-04T11:29:24Z</dcterms:created>
  <dcterms:modified xsi:type="dcterms:W3CDTF">2018-09-03T15:52:42Z</dcterms:modified>
</cp:coreProperties>
</file>